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279" r:id="rId21"/>
    <p:sldId id="259" r:id="rId22"/>
    <p:sldId id="280" r:id="rId23"/>
    <p:sldId id="281" r:id="rId24"/>
    <p:sldId id="282" r:id="rId25"/>
    <p:sldId id="284" r:id="rId26"/>
    <p:sldId id="285" r:id="rId27"/>
    <p:sldId id="283" r:id="rId28"/>
    <p:sldId id="286" r:id="rId29"/>
    <p:sldId id="288" r:id="rId30"/>
    <p:sldId id="289" r:id="rId31"/>
    <p:sldId id="290" r:id="rId32"/>
    <p:sldId id="260" r:id="rId33"/>
    <p:sldId id="291" r:id="rId34"/>
    <p:sldId id="292" r:id="rId35"/>
    <p:sldId id="293" r:id="rId36"/>
    <p:sldId id="294" r:id="rId37"/>
    <p:sldId id="295" r:id="rId38"/>
    <p:sldId id="296" r:id="rId39"/>
    <p:sldId id="297" r:id="rId40"/>
    <p:sldId id="261" r:id="rId41"/>
    <p:sldId id="298" r:id="rId42"/>
    <p:sldId id="299" r:id="rId43"/>
    <p:sldId id="301" r:id="rId44"/>
    <p:sldId id="302" r:id="rId45"/>
    <p:sldId id="300" r:id="rId46"/>
    <p:sldId id="262" r:id="rId47"/>
    <p:sldId id="304" r:id="rId48"/>
    <p:sldId id="303" r:id="rId49"/>
    <p:sldId id="305" r:id="rId50"/>
    <p:sldId id="306" r:id="rId51"/>
    <p:sldId id="307" r:id="rId52"/>
    <p:sldId id="308" r:id="rId53"/>
    <p:sldId id="309" r:id="rId54"/>
    <p:sldId id="312" r:id="rId55"/>
    <p:sldId id="310" r:id="rId56"/>
    <p:sldId id="311" r:id="rId5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228"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87A62BD1-B667-49B6-86D9-3BB163B0255F}" type="datetimeFigureOut">
              <a:rPr lang="en-US" smtClean="0"/>
              <a:t>9/11/2011</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AF518-0EA1-464B-8A9F-54DDFE2BEC91}"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7A62BD1-B667-49B6-86D9-3BB163B0255F}" type="datetimeFigureOut">
              <a:rPr lang="en-US" smtClean="0"/>
              <a:t>9/11/2011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AF518-0EA1-464B-8A9F-54DDFE2BEC9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7A62BD1-B667-49B6-86D9-3BB163B0255F}" type="datetimeFigureOut">
              <a:rPr lang="en-US" smtClean="0"/>
              <a:t>9/11/2011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AF518-0EA1-464B-8A9F-54DDFE2BEC9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7A62BD1-B667-49B6-86D9-3BB163B0255F}" type="datetimeFigureOut">
              <a:rPr lang="en-US" smtClean="0"/>
              <a:t>9/11/2011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AF518-0EA1-464B-8A9F-54DDFE2BEC9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87A62BD1-B667-49B6-86D9-3BB163B0255F}" type="datetimeFigureOut">
              <a:rPr lang="en-US" smtClean="0"/>
              <a:t>9/11/2011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AF518-0EA1-464B-8A9F-54DDFE2BEC91}"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7A62BD1-B667-49B6-86D9-3BB163B0255F}" type="datetimeFigureOut">
              <a:rPr lang="en-US" smtClean="0"/>
              <a:t>9/11/2011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AF518-0EA1-464B-8A9F-54DDFE2BEC9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87A62BD1-B667-49B6-86D9-3BB163B0255F}" type="datetimeFigureOut">
              <a:rPr lang="en-US" smtClean="0"/>
              <a:t>9/11/2011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AF518-0EA1-464B-8A9F-54DDFE2BEC91}"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87A62BD1-B667-49B6-86D9-3BB163B0255F}" type="datetimeFigureOut">
              <a:rPr lang="en-US" smtClean="0"/>
              <a:t>9/11/2011</a:t>
            </a:fld>
            <a:endParaRPr lang="en-US"/>
          </a:p>
        </p:txBody>
      </p:sp>
      <p:sp>
        <p:nvSpPr>
          <p:cNvPr id="8" name="Slide Number Placeholder 7"/>
          <p:cNvSpPr>
            <a:spLocks noGrp="1"/>
          </p:cNvSpPr>
          <p:nvPr>
            <p:ph type="sldNum" sz="quarter" idx="11"/>
          </p:nvPr>
        </p:nvSpPr>
        <p:spPr/>
        <p:txBody>
          <a:bodyPr/>
          <a:lstStyle/>
          <a:p>
            <a:fld id="{B6FAF518-0EA1-464B-8A9F-54DDFE2BEC91}"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7A62BD1-B667-49B6-86D9-3BB163B0255F}" type="datetimeFigureOut">
              <a:rPr lang="en-US" smtClean="0"/>
              <a:t>9/11/2011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AF518-0EA1-464B-8A9F-54DDFE2BEC9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87A62BD1-B667-49B6-86D9-3BB163B0255F}" type="datetimeFigureOut">
              <a:rPr lang="en-US" smtClean="0"/>
              <a:t>9/11/2011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B6FAF518-0EA1-464B-8A9F-54DDFE2BEC91}"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87A62BD1-B667-49B6-86D9-3BB163B0255F}" type="datetimeFigureOut">
              <a:rPr lang="en-US" smtClean="0"/>
              <a:t>9/11/2011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AF518-0EA1-464B-8A9F-54DDFE2BEC9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87A62BD1-B667-49B6-86D9-3BB163B0255F}" type="datetimeFigureOut">
              <a:rPr lang="en-US" smtClean="0"/>
              <a:t>9/11/2011</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B6FAF518-0EA1-464B-8A9F-54DDFE2BEC91}" type="slidenum">
              <a:rPr lang="en-US" smtClean="0"/>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en.wikipedia.org/wiki/Stamp_Act_1765#cite_note-0" TargetMode="External"/><Relationship Id="rId3" Type="http://schemas.openxmlformats.org/officeDocument/2006/relationships/hyperlink" Target="http://en.wikipedia.org/wiki/Direct_tax" TargetMode="External"/><Relationship Id="rId7" Type="http://schemas.openxmlformats.org/officeDocument/2006/relationships/hyperlink" Target="http://en.wikipedia.org/wiki/Revenue_stamp" TargetMode="External"/><Relationship Id="rId2" Type="http://schemas.openxmlformats.org/officeDocument/2006/relationships/hyperlink" Target="http://en.wikipedia.org/wiki/Seven_Years'_War" TargetMode="External"/><Relationship Id="rId1" Type="http://schemas.openxmlformats.org/officeDocument/2006/relationships/slideLayout" Target="../slideLayouts/slideLayout2.xml"/><Relationship Id="rId6" Type="http://schemas.openxmlformats.org/officeDocument/2006/relationships/hyperlink" Target="http://en.wikipedia.org/wiki/Stamped_paper" TargetMode="External"/><Relationship Id="rId5" Type="http://schemas.openxmlformats.org/officeDocument/2006/relationships/hyperlink" Target="http://en.wikipedia.org/wiki/British_America" TargetMode="External"/><Relationship Id="rId10" Type="http://schemas.openxmlformats.org/officeDocument/2006/relationships/hyperlink" Target="http://en.wikipedia.org/wiki/Stamp_Act_1765#cite_note-2" TargetMode="External"/><Relationship Id="rId4" Type="http://schemas.openxmlformats.org/officeDocument/2006/relationships/hyperlink" Target="http://en.wikipedia.org/wiki/Parliament_of_Great_Britain" TargetMode="External"/><Relationship Id="rId9" Type="http://schemas.openxmlformats.org/officeDocument/2006/relationships/hyperlink" Target="http://en.wikipedia.org/wiki/Stamp_Act_1765#cite_note-1"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From Empire to Independence  1750-1776</a:t>
            </a:r>
            <a:endParaRPr lang="en-US" dirty="0"/>
          </a:p>
        </p:txBody>
      </p:sp>
      <p:sp>
        <p:nvSpPr>
          <p:cNvPr id="5" name="Subtitle 4"/>
          <p:cNvSpPr>
            <a:spLocks noGrp="1"/>
          </p:cNvSpPr>
          <p:nvPr>
            <p:ph type="subTitle" idx="1"/>
          </p:nvPr>
        </p:nvSpPr>
        <p:spPr/>
        <p:txBody>
          <a:bodyPr/>
          <a:lstStyle/>
          <a:p>
            <a:r>
              <a:rPr lang="en-US" dirty="0" smtClean="0"/>
              <a:t>Chapter 6</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Where “Cajuns” Come From</a:t>
            </a:r>
            <a:endParaRPr lang="en-US" dirty="0"/>
          </a:p>
        </p:txBody>
      </p:sp>
      <p:pic>
        <p:nvPicPr>
          <p:cNvPr id="4" name="Content Placeholder 3" descr="Cajuns Troy Swamp People.png"/>
          <p:cNvPicPr>
            <a:picLocks noGrp="1" noChangeAspect="1"/>
          </p:cNvPicPr>
          <p:nvPr>
            <p:ph idx="1"/>
          </p:nvPr>
        </p:nvPicPr>
        <p:blipFill>
          <a:blip r:embed="rId2" cstate="print"/>
          <a:stretch>
            <a:fillRect/>
          </a:stretch>
        </p:blipFill>
        <p:spPr>
          <a:xfrm>
            <a:off x="1333500" y="1958181"/>
            <a:ext cx="5715000" cy="381000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lnSpcReduction="10000"/>
          </a:bodyPr>
          <a:lstStyle/>
          <a:p>
            <a:r>
              <a:rPr lang="en-US" dirty="0" smtClean="0"/>
              <a:t>French farmers in Acadia who had lived under British rule for 40 years refused to take up arms against France to fight for the British.</a:t>
            </a:r>
          </a:p>
          <a:p>
            <a:r>
              <a:rPr lang="en-US" dirty="0" smtClean="0"/>
              <a:t>The British punished the Acadians by forcing them out (18,000 people) and selling their land.</a:t>
            </a:r>
          </a:p>
          <a:p>
            <a:r>
              <a:rPr lang="en-US" dirty="0" smtClean="0"/>
              <a:t>The Acadians were dispersed and many of them ended up in Louisiana where they were became known as “Cajuns.”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Conquest of Canada</a:t>
            </a:r>
            <a:endParaRPr lang="en-US" dirty="0"/>
          </a:p>
        </p:txBody>
      </p:sp>
      <p:sp>
        <p:nvSpPr>
          <p:cNvPr id="3" name="Content Placeholder 2"/>
          <p:cNvSpPr>
            <a:spLocks noGrp="1"/>
          </p:cNvSpPr>
          <p:nvPr>
            <p:ph idx="1"/>
          </p:nvPr>
        </p:nvSpPr>
        <p:spPr/>
        <p:txBody>
          <a:bodyPr/>
          <a:lstStyle/>
          <a:p>
            <a:r>
              <a:rPr lang="en-US" dirty="0" smtClean="0"/>
              <a:t>Prime Minister William Pitt gets the support of the colonists by promising the king will pay for the war.</a:t>
            </a:r>
          </a:p>
          <a:p>
            <a:r>
              <a:rPr lang="en-US" dirty="0" smtClean="0"/>
              <a:t>Colonists cooperate and help attack Canada.</a:t>
            </a:r>
          </a:p>
          <a:p>
            <a:r>
              <a:rPr lang="en-US" dirty="0" smtClean="0"/>
              <a:t>British gain Iroquois cooperation by promising to pay for or give back land that had been taken from them.</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These alliances changed the course of the war. The British unleashed total warfare on Quebec</a:t>
            </a:r>
          </a:p>
          <a:p>
            <a:r>
              <a:rPr lang="en-US" dirty="0" smtClean="0"/>
              <a:t>British win historic battle  - Plains of Abraham. Wolfe and Montcalm die.</a:t>
            </a:r>
          </a:p>
          <a:p>
            <a:r>
              <a:rPr lang="en-US" dirty="0" smtClean="0"/>
              <a:t>Treaty of Paris 1763.</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Treaty of Paris 1763 - Results</a:t>
            </a:r>
            <a:endParaRPr lang="en-US" dirty="0"/>
          </a:p>
        </p:txBody>
      </p:sp>
      <p:sp>
        <p:nvSpPr>
          <p:cNvPr id="3" name="Content Placeholder 2"/>
          <p:cNvSpPr>
            <a:spLocks noGrp="1"/>
          </p:cNvSpPr>
          <p:nvPr>
            <p:ph idx="1"/>
          </p:nvPr>
        </p:nvSpPr>
        <p:spPr/>
        <p:txBody>
          <a:bodyPr>
            <a:normAutofit lnSpcReduction="10000"/>
          </a:bodyPr>
          <a:lstStyle/>
          <a:p>
            <a:r>
              <a:rPr lang="en-US" dirty="0" smtClean="0"/>
              <a:t>France gives up claims to all possessions on North American mainland.</a:t>
            </a:r>
          </a:p>
          <a:p>
            <a:r>
              <a:rPr lang="en-US" dirty="0" smtClean="0"/>
              <a:t>Britain got all France’s land EAST of the Mississippi River (except New Orleans)</a:t>
            </a:r>
          </a:p>
          <a:p>
            <a:r>
              <a:rPr lang="en-US" dirty="0" smtClean="0"/>
              <a:t>Spain got New Orleans and France’s land WEST of the Mississippi River.</a:t>
            </a:r>
          </a:p>
          <a:p>
            <a:r>
              <a:rPr lang="en-US" dirty="0" smtClean="0"/>
              <a:t>Spain gave Britain Florida and Britain gave Spain colonies it had taken in the Pacific and Caribbean.</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467600" cy="1600200"/>
          </a:xfrm>
        </p:spPr>
        <p:txBody>
          <a:bodyPr>
            <a:normAutofit fontScale="90000"/>
          </a:bodyPr>
          <a:lstStyle/>
          <a:p>
            <a:r>
              <a:rPr lang="en-US" dirty="0" smtClean="0"/>
              <a:t>What did the Indians of the Ohio River area think of the Treaty of Paris?</a:t>
            </a:r>
            <a:endParaRPr lang="en-US" dirty="0"/>
          </a:p>
        </p:txBody>
      </p:sp>
      <p:sp>
        <p:nvSpPr>
          <p:cNvPr id="3" name="Content Placeholder 2"/>
          <p:cNvSpPr>
            <a:spLocks noGrp="1"/>
          </p:cNvSpPr>
          <p:nvPr>
            <p:ph idx="1"/>
          </p:nvPr>
        </p:nvSpPr>
        <p:spPr>
          <a:xfrm>
            <a:off x="457200" y="2286000"/>
            <a:ext cx="7467600" cy="3840163"/>
          </a:xfrm>
        </p:spPr>
        <p:txBody>
          <a:bodyPr/>
          <a:lstStyle/>
          <a:p>
            <a:r>
              <a:rPr lang="en-US" dirty="0" smtClean="0"/>
              <a:t>“The French had no right to give away [our] country.”</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Effects on the Indians</a:t>
            </a:r>
            <a:endParaRPr lang="en-US" dirty="0"/>
          </a:p>
        </p:txBody>
      </p:sp>
      <p:sp>
        <p:nvSpPr>
          <p:cNvPr id="3" name="Content Placeholder 2"/>
          <p:cNvSpPr>
            <a:spLocks noGrp="1"/>
          </p:cNvSpPr>
          <p:nvPr>
            <p:ph idx="1"/>
          </p:nvPr>
        </p:nvSpPr>
        <p:spPr/>
        <p:txBody>
          <a:bodyPr/>
          <a:lstStyle/>
          <a:p>
            <a:r>
              <a:rPr lang="en-US" dirty="0" smtClean="0"/>
              <a:t>The British banned gift-giving to Indians as a means of gaining favor.</a:t>
            </a:r>
          </a:p>
          <a:p>
            <a:r>
              <a:rPr lang="en-US" dirty="0" smtClean="0"/>
              <a:t>They stopped supplying the Indians with ammo for hunting.</a:t>
            </a:r>
          </a:p>
          <a:p>
            <a:r>
              <a:rPr lang="en-US" dirty="0" smtClean="0"/>
              <a:t>Many Indians starved for lack of food.</a:t>
            </a:r>
          </a:p>
          <a:p>
            <a:r>
              <a:rPr lang="en-US" dirty="0" err="1" smtClean="0"/>
              <a:t>Neolin</a:t>
            </a:r>
            <a:r>
              <a:rPr lang="en-US" dirty="0" smtClean="0"/>
              <a:t> – wanted Indians to break dependence on Europeans and return to their old ways.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Pontiac’s Rebellion</a:t>
            </a:r>
            <a:endParaRPr lang="en-US" dirty="0"/>
          </a:p>
        </p:txBody>
      </p:sp>
      <p:sp>
        <p:nvSpPr>
          <p:cNvPr id="3" name="Content Placeholder 2"/>
          <p:cNvSpPr>
            <a:spLocks noGrp="1"/>
          </p:cNvSpPr>
          <p:nvPr>
            <p:ph idx="1"/>
          </p:nvPr>
        </p:nvSpPr>
        <p:spPr/>
        <p:txBody>
          <a:bodyPr>
            <a:normAutofit fontScale="92500"/>
          </a:bodyPr>
          <a:lstStyle/>
          <a:p>
            <a:r>
              <a:rPr lang="en-US" dirty="0" smtClean="0"/>
              <a:t>Chief Pontiac led the resistance inspired by </a:t>
            </a:r>
            <a:r>
              <a:rPr lang="en-US" dirty="0" err="1" smtClean="0"/>
              <a:t>Neolin</a:t>
            </a:r>
            <a:r>
              <a:rPr lang="en-US" dirty="0" smtClean="0"/>
              <a:t>.</a:t>
            </a:r>
          </a:p>
          <a:p>
            <a:r>
              <a:rPr lang="en-US" dirty="0" smtClean="0"/>
              <a:t>May 1763, the Indian confederacy simultaneously attacked all the British forts in the West, killing 2000 settlers.</a:t>
            </a:r>
          </a:p>
          <a:p>
            <a:r>
              <a:rPr lang="en-US" dirty="0" smtClean="0"/>
              <a:t>British General Amherst ordered distributing blankets infected with smallpox among the Indians. (Germ warfare)</a:t>
            </a:r>
          </a:p>
          <a:p>
            <a:r>
              <a:rPr lang="en-US" dirty="0" smtClean="0"/>
              <a:t>Pontiac’s Rebellion ended in a stalemate.</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Royal Proclamation of 1763</a:t>
            </a:r>
            <a:endParaRPr lang="en-US" dirty="0"/>
          </a:p>
        </p:txBody>
      </p:sp>
      <p:sp>
        <p:nvSpPr>
          <p:cNvPr id="3" name="Content Placeholder 2"/>
          <p:cNvSpPr>
            <a:spLocks noGrp="1"/>
          </p:cNvSpPr>
          <p:nvPr>
            <p:ph idx="1"/>
          </p:nvPr>
        </p:nvSpPr>
        <p:spPr/>
        <p:txBody>
          <a:bodyPr/>
          <a:lstStyle/>
          <a:p>
            <a:r>
              <a:rPr lang="en-US" dirty="0" smtClean="0"/>
              <a:t>Colonists were not allowed to settled west of the crest of the Appalachian Mountains without the approval of the king.</a:t>
            </a:r>
          </a:p>
          <a:p>
            <a:r>
              <a:rPr lang="en-US" dirty="0" smtClean="0"/>
              <a:t>Colonists attacked the Indians.</a:t>
            </a:r>
          </a:p>
          <a:p>
            <a:r>
              <a:rPr lang="en-US" dirty="0" smtClean="0"/>
              <a:t>British tried to punish them.</a:t>
            </a:r>
          </a:p>
          <a:p>
            <a:r>
              <a:rPr lang="en-US" dirty="0" smtClean="0"/>
              <a:t>600 frontiersmen marched to Philadelphia to protest.</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Key result of Seven Years’ War: the French gave up its claims in North America.  The size of the British territory more than doubled.</a:t>
            </a:r>
          </a:p>
          <a:p>
            <a:r>
              <a:rPr lang="en-US" dirty="0" smtClean="0"/>
              <a:t>The British proved unwilling and unable to control westward migration of settlers.</a:t>
            </a:r>
          </a:p>
          <a:p>
            <a:r>
              <a:rPr lang="en-US" dirty="0" smtClean="0"/>
              <a:t>The Indians hardened against the British.</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Seven Years’ War in America</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Americans “entirely disregard, and despise the settlement agreed upon by their superiors and us.”  They  “are come in vast numbers to the Ohio, and give our people to understand that they would settle wherever they pleased.  If this is the case, </a:t>
            </a:r>
            <a:r>
              <a:rPr lang="en-US" b="1" dirty="0" smtClean="0"/>
              <a:t>we must look upon every engagement you made with us as void and of no effect.” </a:t>
            </a:r>
            <a:r>
              <a:rPr lang="en-US" dirty="0" smtClean="0"/>
              <a:t>p. 173</a:t>
            </a:r>
            <a:endParaRPr 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71601" y="1371600"/>
            <a:ext cx="6705600" cy="3046988"/>
          </a:xfrm>
          <a:prstGeom prst="rect">
            <a:avLst/>
          </a:prstGeom>
          <a:noFill/>
        </p:spPr>
        <p:txBody>
          <a:bodyPr wrap="square" rtlCol="0">
            <a:spAutoFit/>
          </a:bodyPr>
          <a:lstStyle/>
          <a:p>
            <a:r>
              <a:rPr lang="en-US" sz="4800" dirty="0" smtClean="0"/>
              <a:t>What factors led to the growth of American nationalism in the 1760s?</a:t>
            </a:r>
            <a:endParaRPr lang="en-US" sz="4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10400" cy="411162"/>
          </a:xfrm>
        </p:spPr>
        <p:txBody>
          <a:bodyPr>
            <a:normAutofit fontScale="90000"/>
          </a:bodyPr>
          <a:lstStyle/>
          <a:p>
            <a:endParaRPr lang="en-US" dirty="0"/>
          </a:p>
        </p:txBody>
      </p:sp>
      <p:sp>
        <p:nvSpPr>
          <p:cNvPr id="3" name="Content Placeholder 2"/>
          <p:cNvSpPr>
            <a:spLocks noGrp="1"/>
          </p:cNvSpPr>
          <p:nvPr>
            <p:ph idx="1"/>
          </p:nvPr>
        </p:nvSpPr>
        <p:spPr>
          <a:xfrm>
            <a:off x="457200" y="990600"/>
            <a:ext cx="7467600" cy="5135563"/>
          </a:xfrm>
        </p:spPr>
        <p:txBody>
          <a:bodyPr>
            <a:normAutofit lnSpcReduction="10000"/>
          </a:bodyPr>
          <a:lstStyle/>
          <a:p>
            <a:r>
              <a:rPr lang="en-US" dirty="0" smtClean="0"/>
              <a:t>Seven Years’ War – promoted a spirit of nationalism and a wider notion of community among the colonies.</a:t>
            </a:r>
          </a:p>
          <a:p>
            <a:r>
              <a:rPr lang="en-US" dirty="0" smtClean="0"/>
              <a:t>Colonial Newspapers expressed a “continental perspective.”</a:t>
            </a:r>
          </a:p>
          <a:p>
            <a:r>
              <a:rPr lang="en-US" dirty="0" smtClean="0"/>
              <a:t>Sugar and Stamp Acts put American colonists in opposition to the British.</a:t>
            </a:r>
          </a:p>
          <a:p>
            <a:pPr lvl="1"/>
            <a:r>
              <a:rPr lang="en-US" dirty="0" smtClean="0"/>
              <a:t>Virginia Stamp Act Resolution</a:t>
            </a:r>
          </a:p>
          <a:p>
            <a:pPr lvl="1"/>
            <a:r>
              <a:rPr lang="en-US" dirty="0" err="1" smtClean="0"/>
              <a:t>Loyall</a:t>
            </a:r>
            <a:r>
              <a:rPr lang="en-US" dirty="0" smtClean="0"/>
              <a:t> Nine</a:t>
            </a:r>
          </a:p>
          <a:p>
            <a:pPr lvl="1"/>
            <a:r>
              <a:rPr lang="en-US" dirty="0" smtClean="0"/>
              <a:t>Sons of Liberty</a:t>
            </a:r>
          </a:p>
          <a:p>
            <a:pPr lvl="1"/>
            <a:r>
              <a:rPr lang="en-US" dirty="0" smtClean="0"/>
              <a:t>Stamp Act Congress</a:t>
            </a:r>
          </a:p>
          <a:p>
            <a:pPr lvl="1"/>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The Seven Years’ War showed contrasts between the colonists and their mother country:</a:t>
            </a:r>
          </a:p>
          <a:p>
            <a:pPr lvl="1"/>
            <a:r>
              <a:rPr lang="en-US" dirty="0" smtClean="0"/>
              <a:t>Lewd, violent British soldiers</a:t>
            </a:r>
          </a:p>
          <a:p>
            <a:pPr lvl="1"/>
            <a:r>
              <a:rPr lang="en-US" dirty="0" smtClean="0"/>
              <a:t>Swift and terrible punishment by officers</a:t>
            </a:r>
          </a:p>
          <a:p>
            <a:pPr lvl="1"/>
            <a:r>
              <a:rPr lang="en-US" dirty="0" smtClean="0"/>
              <a:t>Fear of Britain enslaving </a:t>
            </a:r>
            <a:r>
              <a:rPr lang="en-US" dirty="0" err="1" smtClean="0"/>
              <a:t>colists</a:t>
            </a:r>
            <a:endParaRPr lang="en-US" dirty="0" smtClean="0"/>
          </a:p>
          <a:p>
            <a:pPr lvl="1"/>
            <a:r>
              <a:rPr lang="en-US" dirty="0" smtClean="0"/>
              <a:t>VOLUNTEER colonial troops</a:t>
            </a:r>
          </a:p>
          <a:p>
            <a:pPr lvl="1"/>
            <a:r>
              <a:rPr lang="en-US" dirty="0" smtClean="0"/>
              <a:t>Colonial commanders less harsh with punishment</a:t>
            </a:r>
          </a:p>
          <a:p>
            <a:pPr lvl="1"/>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Colonial Publications</a:t>
            </a:r>
            <a:endParaRPr lang="en-US" dirty="0"/>
          </a:p>
        </p:txBody>
      </p:sp>
      <p:sp>
        <p:nvSpPr>
          <p:cNvPr id="3" name="Content Placeholder 2"/>
          <p:cNvSpPr>
            <a:spLocks noGrp="1"/>
          </p:cNvSpPr>
          <p:nvPr>
            <p:ph idx="1"/>
          </p:nvPr>
        </p:nvSpPr>
        <p:spPr/>
        <p:txBody>
          <a:bodyPr/>
          <a:lstStyle/>
          <a:p>
            <a:r>
              <a:rPr lang="en-US" dirty="0" smtClean="0"/>
              <a:t>John Peter Zenger’s libel case</a:t>
            </a:r>
          </a:p>
          <a:p>
            <a:r>
              <a:rPr lang="en-US" dirty="0" smtClean="0"/>
              <a:t>Editors offered a “continental perspective” on </a:t>
            </a:r>
            <a:r>
              <a:rPr lang="en-US" dirty="0" err="1" smtClean="0"/>
              <a:t>issuees</a:t>
            </a:r>
            <a:endParaRPr lang="en-US" dirty="0" smtClean="0"/>
          </a:p>
          <a:p>
            <a:r>
              <a:rPr lang="en-US" dirty="0" smtClean="0"/>
              <a:t>Colonists first began using the term “American” to denote their common identity.</a:t>
            </a:r>
          </a:p>
          <a:p>
            <a:r>
              <a:rPr lang="en-US" dirty="0" smtClean="0"/>
              <a:t>Revealed certain political assumptions held by the American Colonists.</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American Political Assumptions</a:t>
            </a:r>
            <a:endParaRPr lang="en-US" dirty="0"/>
          </a:p>
        </p:txBody>
      </p:sp>
      <p:sp>
        <p:nvSpPr>
          <p:cNvPr id="3" name="Content Placeholder 2"/>
          <p:cNvSpPr>
            <a:spLocks noGrp="1"/>
          </p:cNvSpPr>
          <p:nvPr>
            <p:ph idx="1"/>
          </p:nvPr>
        </p:nvSpPr>
        <p:spPr/>
        <p:txBody>
          <a:bodyPr>
            <a:normAutofit/>
          </a:bodyPr>
          <a:lstStyle/>
          <a:p>
            <a:r>
              <a:rPr lang="en-US" dirty="0" smtClean="0"/>
              <a:t>Republicanism</a:t>
            </a:r>
          </a:p>
          <a:p>
            <a:pPr lvl="1"/>
            <a:r>
              <a:rPr lang="en-US" dirty="0" smtClean="0"/>
              <a:t>Just government – Biblical value</a:t>
            </a:r>
          </a:p>
          <a:p>
            <a:pPr lvl="1"/>
            <a:r>
              <a:rPr lang="en-US" dirty="0" smtClean="0"/>
              <a:t>Limited, self-government</a:t>
            </a:r>
          </a:p>
          <a:p>
            <a:pPr lvl="1"/>
            <a:r>
              <a:rPr lang="en-US" dirty="0" smtClean="0"/>
              <a:t>Broad distribution of powers</a:t>
            </a:r>
          </a:p>
          <a:p>
            <a:r>
              <a:rPr lang="en-US" dirty="0" smtClean="0"/>
              <a:t>Dependence leads to subservience</a:t>
            </a:r>
          </a:p>
          <a:p>
            <a:r>
              <a:rPr lang="en-US" dirty="0" smtClean="0"/>
              <a:t>Property ownership is a virtue</a:t>
            </a:r>
          </a:p>
          <a:p>
            <a:r>
              <a:rPr lang="en-US" dirty="0" smtClean="0"/>
              <a:t>Representative assemblies</a:t>
            </a:r>
          </a:p>
          <a:p>
            <a:r>
              <a:rPr lang="en-US" dirty="0" smtClean="0"/>
              <a:t>History of struggle with royal authorities</a:t>
            </a:r>
            <a:endParaRPr lang="en-US"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British Political Assumptions</a:t>
            </a:r>
            <a:endParaRPr lang="en-US" dirty="0"/>
          </a:p>
        </p:txBody>
      </p:sp>
      <p:sp>
        <p:nvSpPr>
          <p:cNvPr id="3" name="Content Placeholder 2"/>
          <p:cNvSpPr>
            <a:spLocks noGrp="1"/>
          </p:cNvSpPr>
          <p:nvPr>
            <p:ph idx="1"/>
          </p:nvPr>
        </p:nvSpPr>
        <p:spPr/>
        <p:txBody>
          <a:bodyPr/>
          <a:lstStyle/>
          <a:p>
            <a:r>
              <a:rPr lang="en-US" dirty="0" smtClean="0"/>
              <a:t>A strong state is necessary and </a:t>
            </a:r>
            <a:r>
              <a:rPr lang="en-US" dirty="0" err="1" smtClean="0"/>
              <a:t>desireable</a:t>
            </a:r>
            <a:r>
              <a:rPr lang="en-US" dirty="0" smtClean="0"/>
              <a:t>.</a:t>
            </a:r>
          </a:p>
          <a:p>
            <a:r>
              <a:rPr lang="en-US" dirty="0" smtClean="0"/>
              <a:t>A hereditary elite forces the order of society.</a:t>
            </a:r>
          </a:p>
          <a:p>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Stamp Act of 1765</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Purpose </a:t>
            </a:r>
            <a:r>
              <a:rPr lang="en-US" dirty="0" smtClean="0"/>
              <a:t>of the tax - to help pay for troops stationed in North America after the British victory in the </a:t>
            </a:r>
            <a:r>
              <a:rPr lang="en-US" dirty="0" smtClean="0">
                <a:hlinkClick r:id="rId2" tooltip="Seven Years' War"/>
              </a:rPr>
              <a:t>Seven Years' War</a:t>
            </a:r>
            <a:r>
              <a:rPr lang="en-US" dirty="0" smtClean="0"/>
              <a:t>. </a:t>
            </a:r>
          </a:p>
          <a:p>
            <a:r>
              <a:rPr lang="en-US" dirty="0" smtClean="0"/>
              <a:t>A </a:t>
            </a:r>
            <a:r>
              <a:rPr lang="en-US" dirty="0" smtClean="0">
                <a:hlinkClick r:id="rId3" tooltip="Direct tax"/>
              </a:rPr>
              <a:t>direct tax</a:t>
            </a:r>
            <a:r>
              <a:rPr lang="en-US" dirty="0" smtClean="0"/>
              <a:t> imposed by the </a:t>
            </a:r>
            <a:r>
              <a:rPr lang="en-US" dirty="0" smtClean="0">
                <a:hlinkClick r:id="rId4" tooltip="Parliament of Great Britain"/>
              </a:rPr>
              <a:t>British </a:t>
            </a:r>
            <a:r>
              <a:rPr lang="en-US" dirty="0" smtClean="0">
                <a:hlinkClick r:id="rId4" tooltip="Parliament of Great Britain"/>
              </a:rPr>
              <a:t>Parliament</a:t>
            </a:r>
            <a:r>
              <a:rPr lang="en-US" dirty="0" smtClean="0"/>
              <a:t> </a:t>
            </a:r>
            <a:r>
              <a:rPr lang="en-US" dirty="0" smtClean="0"/>
              <a:t>specifically on the colonies of </a:t>
            </a:r>
            <a:r>
              <a:rPr lang="en-US" dirty="0" smtClean="0">
                <a:hlinkClick r:id="rId5" tooltip="British America"/>
              </a:rPr>
              <a:t>British America</a:t>
            </a:r>
            <a:r>
              <a:rPr lang="en-US" dirty="0" smtClean="0"/>
              <a:t>. </a:t>
            </a:r>
            <a:endParaRPr lang="en-US" dirty="0" smtClean="0"/>
          </a:p>
          <a:p>
            <a:r>
              <a:rPr lang="en-US" dirty="0" smtClean="0"/>
              <a:t>Required </a:t>
            </a:r>
            <a:r>
              <a:rPr lang="en-US" dirty="0" smtClean="0"/>
              <a:t>that many printed materials in the colonies be produced on </a:t>
            </a:r>
            <a:r>
              <a:rPr lang="en-US" dirty="0" smtClean="0">
                <a:hlinkClick r:id="rId6" tooltip="Stamped paper"/>
              </a:rPr>
              <a:t>stamped paper</a:t>
            </a:r>
            <a:r>
              <a:rPr lang="en-US" dirty="0" smtClean="0"/>
              <a:t> produced in London, carrying an embossed </a:t>
            </a:r>
            <a:r>
              <a:rPr lang="en-US" dirty="0" smtClean="0">
                <a:hlinkClick r:id="rId7" tooltip="Revenue stamp"/>
              </a:rPr>
              <a:t>revenue stamp</a:t>
            </a:r>
            <a:r>
              <a:rPr lang="en-US" dirty="0" smtClean="0"/>
              <a:t>.</a:t>
            </a:r>
            <a:r>
              <a:rPr lang="en-US" baseline="30000" dirty="0" smtClean="0">
                <a:hlinkClick r:id="rId8"/>
              </a:rPr>
              <a:t>[1]</a:t>
            </a:r>
            <a:r>
              <a:rPr lang="en-US" baseline="30000" dirty="0" smtClean="0">
                <a:hlinkClick r:id="rId9"/>
              </a:rPr>
              <a:t>[2]</a:t>
            </a:r>
            <a:r>
              <a:rPr lang="en-US" dirty="0" smtClean="0"/>
              <a:t> </a:t>
            </a:r>
            <a:r>
              <a:rPr lang="en-US" dirty="0" smtClean="0"/>
              <a:t> (legal </a:t>
            </a:r>
            <a:r>
              <a:rPr lang="en-US" dirty="0" smtClean="0"/>
              <a:t>documents, magazines, </a:t>
            </a:r>
            <a:r>
              <a:rPr lang="en-US" dirty="0" smtClean="0"/>
              <a:t>newspapers, etc.) </a:t>
            </a:r>
          </a:p>
          <a:p>
            <a:r>
              <a:rPr lang="en-US" dirty="0" smtClean="0"/>
              <a:t>To </a:t>
            </a:r>
            <a:r>
              <a:rPr lang="en-US" dirty="0" smtClean="0"/>
              <a:t>be paid in valid British currency, not in colonial paper money.</a:t>
            </a:r>
            <a:r>
              <a:rPr lang="en-US" baseline="30000" dirty="0" smtClean="0">
                <a:hlinkClick r:id="rId10"/>
              </a:rPr>
              <a:t>[3]</a:t>
            </a:r>
            <a:r>
              <a:rPr lang="en-US" dirty="0" smtClean="0"/>
              <a:t> </a:t>
            </a:r>
            <a:endParaRPr lang="en-US" dirty="0" smtClean="0"/>
          </a:p>
          <a:p>
            <a:endParaRPr lang="en-US" dirty="0"/>
          </a:p>
        </p:txBody>
      </p:sp>
      <p:sp>
        <p:nvSpPr>
          <p:cNvPr id="4" name="TextBox 3"/>
          <p:cNvSpPr txBox="1"/>
          <p:nvPr/>
        </p:nvSpPr>
        <p:spPr>
          <a:xfrm>
            <a:off x="3962400" y="6096000"/>
            <a:ext cx="3480761" cy="369332"/>
          </a:xfrm>
          <a:prstGeom prst="rect">
            <a:avLst/>
          </a:prstGeom>
          <a:noFill/>
        </p:spPr>
        <p:txBody>
          <a:bodyPr wrap="none" rtlCol="0">
            <a:spAutoFit/>
          </a:bodyPr>
          <a:lstStyle/>
          <a:p>
            <a:r>
              <a:rPr lang="en-US" dirty="0" smtClean="0"/>
              <a:t>From Wikipedia. Yes. Wikipedia.</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“No taxation without representation.”</a:t>
            </a:r>
          </a:p>
          <a:p>
            <a:r>
              <a:rPr lang="en-US" dirty="0" smtClean="0"/>
              <a:t>Virtual representation – Members of Parliament represent “everyone” not just their districts.</a:t>
            </a:r>
          </a:p>
          <a:p>
            <a:r>
              <a:rPr lang="en-US" dirty="0" smtClean="0"/>
              <a:t>Actual representation – Actually chose and send your own representatives to Parliament</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Colonial Opposition</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Patrick Henry</a:t>
            </a:r>
          </a:p>
          <a:p>
            <a:r>
              <a:rPr lang="en-US" dirty="0" smtClean="0"/>
              <a:t>Virginia Stamp Act Resolutions</a:t>
            </a:r>
          </a:p>
          <a:p>
            <a:r>
              <a:rPr lang="en-US" dirty="0" err="1" smtClean="0"/>
              <a:t>Loyall</a:t>
            </a:r>
            <a:r>
              <a:rPr lang="en-US" dirty="0" smtClean="0"/>
              <a:t> Nine – workers’ club led by Samuel Adams destructive protest</a:t>
            </a:r>
          </a:p>
          <a:p>
            <a:r>
              <a:rPr lang="en-US" dirty="0" smtClean="0"/>
              <a:t>Sons of Liberty – moderate forms of protest</a:t>
            </a:r>
          </a:p>
          <a:p>
            <a:r>
              <a:rPr lang="en-US" dirty="0" smtClean="0"/>
              <a:t>Stamp Act Congress</a:t>
            </a:r>
          </a:p>
          <a:p>
            <a:endParaRPr lang="en-US" dirty="0" smtClean="0"/>
          </a:p>
          <a:p>
            <a:endParaRPr lang="en-US" dirty="0"/>
          </a:p>
        </p:txBody>
      </p:sp>
      <p:pic>
        <p:nvPicPr>
          <p:cNvPr id="5" name="Content Placeholder 4" descr="Patrick Henry.jpg"/>
          <p:cNvPicPr>
            <a:picLocks noGrp="1" noChangeAspect="1"/>
          </p:cNvPicPr>
          <p:nvPr>
            <p:ph sz="half" idx="2"/>
          </p:nvPr>
        </p:nvPicPr>
        <p:blipFill>
          <a:blip r:embed="rId2" cstate="print"/>
          <a:stretch>
            <a:fillRect/>
          </a:stretch>
        </p:blipFill>
        <p:spPr>
          <a:xfrm>
            <a:off x="4995862" y="1371600"/>
            <a:ext cx="3247732" cy="3767931"/>
          </a:xfrm>
        </p:spPr>
      </p:pic>
      <p:sp>
        <p:nvSpPr>
          <p:cNvPr id="6" name="TextBox 5"/>
          <p:cNvSpPr txBox="1"/>
          <p:nvPr/>
        </p:nvSpPr>
        <p:spPr>
          <a:xfrm>
            <a:off x="6019800" y="5410200"/>
            <a:ext cx="1569660" cy="369332"/>
          </a:xfrm>
          <a:prstGeom prst="rect">
            <a:avLst/>
          </a:prstGeom>
          <a:noFill/>
        </p:spPr>
        <p:txBody>
          <a:bodyPr wrap="none" rtlCol="0">
            <a:spAutoFit/>
          </a:bodyPr>
          <a:lstStyle/>
          <a:p>
            <a:r>
              <a:rPr lang="en-US" dirty="0" smtClean="0"/>
              <a:t>Patrick Henry</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5800" y="685800"/>
            <a:ext cx="7772400" cy="4062651"/>
          </a:xfrm>
          <a:prstGeom prst="rect">
            <a:avLst/>
          </a:prstGeom>
          <a:noFill/>
        </p:spPr>
        <p:txBody>
          <a:bodyPr wrap="square" rtlCol="0">
            <a:spAutoFit/>
          </a:bodyPr>
          <a:lstStyle/>
          <a:p>
            <a:r>
              <a:rPr lang="en-US" sz="4800" dirty="0" smtClean="0"/>
              <a:t>What were the most important weaknesses of the British Empire in North America at the outset of the Seven Years’ War?</a:t>
            </a:r>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Stamp Act Congress</a:t>
            </a:r>
            <a:endParaRPr lang="en-US" dirty="0"/>
          </a:p>
        </p:txBody>
      </p:sp>
      <p:pic>
        <p:nvPicPr>
          <p:cNvPr id="5" name="Content Placeholder 4" descr="Stamp Act Riots boston.jpg"/>
          <p:cNvPicPr>
            <a:picLocks noGrp="1" noChangeAspect="1"/>
          </p:cNvPicPr>
          <p:nvPr>
            <p:ph sz="half" idx="1"/>
          </p:nvPr>
        </p:nvPicPr>
        <p:blipFill>
          <a:blip r:embed="rId2" cstate="print"/>
          <a:stretch>
            <a:fillRect/>
          </a:stretch>
        </p:blipFill>
        <p:spPr>
          <a:xfrm>
            <a:off x="304800" y="2133600"/>
            <a:ext cx="4602692" cy="3452019"/>
          </a:xfrm>
        </p:spPr>
      </p:pic>
      <p:sp>
        <p:nvSpPr>
          <p:cNvPr id="4" name="Content Placeholder 3"/>
          <p:cNvSpPr>
            <a:spLocks noGrp="1"/>
          </p:cNvSpPr>
          <p:nvPr>
            <p:ph sz="half" idx="2"/>
          </p:nvPr>
        </p:nvSpPr>
        <p:spPr>
          <a:xfrm>
            <a:off x="4876800" y="1676400"/>
            <a:ext cx="3657600" cy="4525963"/>
          </a:xfrm>
        </p:spPr>
        <p:txBody>
          <a:bodyPr/>
          <a:lstStyle/>
          <a:p>
            <a:r>
              <a:rPr lang="en-US" dirty="0" smtClean="0"/>
              <a:t>Delegations from 9 colonies met and agreed to stop all importations from Britain until they appealed the Stamp Act.</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Repeal</a:t>
            </a:r>
            <a:endParaRPr lang="en-US" dirty="0"/>
          </a:p>
        </p:txBody>
      </p:sp>
      <p:sp>
        <p:nvSpPr>
          <p:cNvPr id="6" name="Content Placeholder 5"/>
          <p:cNvSpPr>
            <a:spLocks noGrp="1"/>
          </p:cNvSpPr>
          <p:nvPr>
            <p:ph idx="1"/>
          </p:nvPr>
        </p:nvSpPr>
        <p:spPr/>
        <p:txBody>
          <a:bodyPr/>
          <a:lstStyle/>
          <a:p>
            <a:r>
              <a:rPr lang="en-US" dirty="0" smtClean="0"/>
              <a:t>British merchants also opposed it because their businesses were being hurt by the </a:t>
            </a:r>
            <a:r>
              <a:rPr lang="en-US" b="1" dirty="0" err="1" smtClean="0"/>
              <a:t>nonimportation</a:t>
            </a:r>
            <a:r>
              <a:rPr lang="en-US" b="1" dirty="0" smtClean="0"/>
              <a:t> movement.</a:t>
            </a:r>
            <a:endParaRPr lang="en-US" dirty="0" smtClean="0"/>
          </a:p>
          <a:p>
            <a:r>
              <a:rPr lang="en-US" dirty="0" smtClean="0"/>
              <a:t>The Stamp Act was repealed in March 1766. </a:t>
            </a:r>
            <a:r>
              <a:rPr lang="en-US" dirty="0" smtClean="0">
                <a:sym typeface="Wingdings" pitchFamily="2" charset="2"/>
              </a:rPr>
              <a:t></a:t>
            </a:r>
            <a:endParaRPr lang="en-US" dirty="0" smtClean="0"/>
          </a:p>
          <a:p>
            <a:r>
              <a:rPr lang="en-US" dirty="0" smtClean="0"/>
              <a:t>Passed the Declaration Act which said that Parliament had “absolute supremacy” over the colonies. </a:t>
            </a:r>
            <a:r>
              <a:rPr lang="en-US" dirty="0" smtClean="0">
                <a:sym typeface="Wingdings" pitchFamily="2" charset="2"/>
              </a:rPr>
              <a:t></a:t>
            </a:r>
            <a:endParaRPr lang="en-US" dirty="0" smtClean="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0" y="1219200"/>
            <a:ext cx="5867400" cy="3785652"/>
          </a:xfrm>
          <a:prstGeom prst="rect">
            <a:avLst/>
          </a:prstGeom>
          <a:noFill/>
        </p:spPr>
        <p:txBody>
          <a:bodyPr wrap="square" rtlCol="0">
            <a:spAutoFit/>
          </a:bodyPr>
          <a:lstStyle/>
          <a:p>
            <a:r>
              <a:rPr lang="en-US" sz="4800" dirty="0" smtClean="0"/>
              <a:t>How did political and economics problems in Britain contribute to unrest in the colonies?</a:t>
            </a:r>
            <a:endParaRPr lang="en-US" sz="4800"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010400" cy="258762"/>
          </a:xfrm>
        </p:spPr>
        <p:txBody>
          <a:bodyPr>
            <a:normAutofit fontScale="90000"/>
          </a:bodyPr>
          <a:lstStyle/>
          <a:p>
            <a:endParaRPr lang="en-US" dirty="0"/>
          </a:p>
        </p:txBody>
      </p:sp>
      <p:sp>
        <p:nvSpPr>
          <p:cNvPr id="3" name="Content Placeholder 2"/>
          <p:cNvSpPr>
            <a:spLocks noGrp="1"/>
          </p:cNvSpPr>
          <p:nvPr>
            <p:ph idx="1"/>
          </p:nvPr>
        </p:nvSpPr>
        <p:spPr>
          <a:xfrm>
            <a:off x="457200" y="838200"/>
            <a:ext cx="7467600" cy="5287963"/>
          </a:xfrm>
        </p:spPr>
        <p:txBody>
          <a:bodyPr/>
          <a:lstStyle/>
          <a:p>
            <a:r>
              <a:rPr lang="en-US" dirty="0" smtClean="0"/>
              <a:t>Debt from the Seven Years’ War</a:t>
            </a:r>
          </a:p>
          <a:p>
            <a:r>
              <a:rPr lang="en-US" dirty="0" smtClean="0"/>
              <a:t>Unemployment</a:t>
            </a:r>
            <a:endParaRPr lang="en-US" dirty="0" smtClean="0"/>
          </a:p>
          <a:p>
            <a:r>
              <a:rPr lang="en-US" dirty="0" smtClean="0"/>
              <a:t>Inflation (High Prices)</a:t>
            </a:r>
          </a:p>
          <a:p>
            <a:r>
              <a:rPr lang="en-US" dirty="0" smtClean="0"/>
              <a:t>Tax Protests</a:t>
            </a:r>
          </a:p>
          <a:p>
            <a:r>
              <a:rPr lang="en-US" dirty="0" smtClean="0"/>
              <a:t>Changing Leadership – Charles Townshend replaced the popular William Pitt as Prime Minister.</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Townshend Revenue Acts</a:t>
            </a:r>
            <a:endParaRPr lang="en-US" dirty="0"/>
          </a:p>
        </p:txBody>
      </p:sp>
      <p:sp>
        <p:nvSpPr>
          <p:cNvPr id="3" name="Content Placeholder 2"/>
          <p:cNvSpPr>
            <a:spLocks noGrp="1"/>
          </p:cNvSpPr>
          <p:nvPr>
            <p:ph idx="1"/>
          </p:nvPr>
        </p:nvSpPr>
        <p:spPr/>
        <p:txBody>
          <a:bodyPr/>
          <a:lstStyle/>
          <a:p>
            <a:r>
              <a:rPr lang="en-US" dirty="0" smtClean="0"/>
              <a:t>To pay the debt – new taxes.</a:t>
            </a:r>
          </a:p>
          <a:p>
            <a:r>
              <a:rPr lang="en-US" dirty="0" smtClean="0"/>
              <a:t>Import duties to colonies</a:t>
            </a:r>
          </a:p>
          <a:p>
            <a:pPr lvl="1"/>
            <a:r>
              <a:rPr lang="en-US" dirty="0" smtClean="0"/>
              <a:t>Lead</a:t>
            </a:r>
          </a:p>
          <a:p>
            <a:pPr lvl="1"/>
            <a:r>
              <a:rPr lang="en-US" dirty="0" smtClean="0"/>
              <a:t>Glass</a:t>
            </a:r>
          </a:p>
          <a:p>
            <a:pPr lvl="1"/>
            <a:r>
              <a:rPr lang="en-US" dirty="0" smtClean="0"/>
              <a:t>Paint</a:t>
            </a:r>
          </a:p>
          <a:p>
            <a:pPr lvl="1"/>
            <a:r>
              <a:rPr lang="en-US" dirty="0" smtClean="0"/>
              <a:t>Paper</a:t>
            </a:r>
          </a:p>
          <a:p>
            <a:pPr lvl="1"/>
            <a:r>
              <a:rPr lang="en-US" dirty="0" smtClean="0"/>
              <a:t>Tea</a:t>
            </a:r>
          </a:p>
          <a:p>
            <a:pPr lvl="1">
              <a:buNone/>
            </a:pPr>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Colonial Response - Objection</a:t>
            </a:r>
            <a:endParaRPr lang="en-US" dirty="0"/>
          </a:p>
        </p:txBody>
      </p:sp>
      <p:sp>
        <p:nvSpPr>
          <p:cNvPr id="3" name="Content Placeholder 2"/>
          <p:cNvSpPr>
            <a:spLocks noGrp="1"/>
          </p:cNvSpPr>
          <p:nvPr>
            <p:ph idx="1"/>
          </p:nvPr>
        </p:nvSpPr>
        <p:spPr/>
        <p:txBody>
          <a:bodyPr>
            <a:normAutofit lnSpcReduction="10000"/>
          </a:bodyPr>
          <a:lstStyle/>
          <a:p>
            <a:r>
              <a:rPr lang="en-US" dirty="0" smtClean="0"/>
              <a:t>John Dickinson – Parliament had no power to tax goods to raise revenues in America.</a:t>
            </a:r>
          </a:p>
          <a:p>
            <a:r>
              <a:rPr lang="en-US" dirty="0" smtClean="0"/>
              <a:t>Royal revenues would pay salaries of royal officials; colonies would not be able to have some authority over the king’s officials.</a:t>
            </a:r>
          </a:p>
          <a:p>
            <a:r>
              <a:rPr lang="en-US" dirty="0" smtClean="0"/>
              <a:t>Townshend Revenue Act – strictly enforced.</a:t>
            </a:r>
          </a:p>
          <a:p>
            <a:r>
              <a:rPr lang="en-US" dirty="0" smtClean="0"/>
              <a:t>Fears among colonists.</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Colonial Response - </a:t>
            </a:r>
            <a:r>
              <a:rPr lang="en-US" dirty="0" smtClean="0"/>
              <a:t>Action</a:t>
            </a:r>
            <a:endParaRPr lang="en-US" dirty="0"/>
          </a:p>
        </p:txBody>
      </p:sp>
      <p:sp>
        <p:nvSpPr>
          <p:cNvPr id="3" name="Content Placeholder 2"/>
          <p:cNvSpPr>
            <a:spLocks noGrp="1"/>
          </p:cNvSpPr>
          <p:nvPr>
            <p:ph idx="1"/>
          </p:nvPr>
        </p:nvSpPr>
        <p:spPr/>
        <p:txBody>
          <a:bodyPr/>
          <a:lstStyle/>
          <a:p>
            <a:r>
              <a:rPr lang="en-US" dirty="0" smtClean="0"/>
              <a:t>Non-importation: Boycott</a:t>
            </a:r>
          </a:p>
          <a:p>
            <a:r>
              <a:rPr lang="en-US" dirty="0" smtClean="0"/>
              <a:t>Massachusetts letter denouncing the acts.</a:t>
            </a:r>
          </a:p>
          <a:p>
            <a:r>
              <a:rPr lang="en-US" dirty="0" smtClean="0"/>
              <a:t>Mob attacks on custom’s officials in Boston.</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Boston Massacre 1770</a:t>
            </a:r>
            <a:endParaRPr lang="en-US" dirty="0"/>
          </a:p>
        </p:txBody>
      </p:sp>
      <p:sp>
        <p:nvSpPr>
          <p:cNvPr id="3" name="Content Placeholder 2"/>
          <p:cNvSpPr>
            <a:spLocks noGrp="1"/>
          </p:cNvSpPr>
          <p:nvPr>
            <p:ph idx="1"/>
          </p:nvPr>
        </p:nvSpPr>
        <p:spPr/>
        <p:txBody>
          <a:bodyPr/>
          <a:lstStyle/>
          <a:p>
            <a:r>
              <a:rPr lang="en-US" dirty="0" smtClean="0"/>
              <a:t>Crowds taunt British soldiers, threw snowballs &amp; rocks.</a:t>
            </a:r>
          </a:p>
          <a:p>
            <a:r>
              <a:rPr lang="en-US" dirty="0" smtClean="0"/>
              <a:t>Soldiers fired into the crowd, killing 7.</a:t>
            </a:r>
          </a:p>
          <a:p>
            <a:r>
              <a:rPr lang="en-US" dirty="0" smtClean="0"/>
              <a:t>Paul Revere’s propaganda</a:t>
            </a:r>
          </a:p>
          <a:p>
            <a:r>
              <a:rPr lang="en-US" dirty="0" smtClean="0"/>
              <a:t>Importance: Recognition of how the relationship between Britain and its American colonies had deteriorated.</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Boston Massacre Reveres engraving.jpg"/>
          <p:cNvPicPr>
            <a:picLocks noGrp="1" noChangeAspect="1"/>
          </p:cNvPicPr>
          <p:nvPr>
            <p:ph idx="1"/>
          </p:nvPr>
        </p:nvPicPr>
        <p:blipFill>
          <a:blip r:embed="rId2" cstate="print"/>
          <a:stretch>
            <a:fillRect/>
          </a:stretch>
        </p:blipFill>
        <p:spPr>
          <a:xfrm>
            <a:off x="2971800" y="914400"/>
            <a:ext cx="5867400" cy="5378451"/>
          </a:xfrm>
        </p:spPr>
      </p:pic>
      <p:sp>
        <p:nvSpPr>
          <p:cNvPr id="5" name="TextBox 4"/>
          <p:cNvSpPr txBox="1"/>
          <p:nvPr/>
        </p:nvSpPr>
        <p:spPr>
          <a:xfrm>
            <a:off x="381000" y="2209800"/>
            <a:ext cx="2362200" cy="646331"/>
          </a:xfrm>
          <a:prstGeom prst="rect">
            <a:avLst/>
          </a:prstGeom>
          <a:noFill/>
        </p:spPr>
        <p:txBody>
          <a:bodyPr wrap="square" rtlCol="0">
            <a:spAutoFit/>
          </a:bodyPr>
          <a:lstStyle/>
          <a:p>
            <a:r>
              <a:rPr lang="en-US" dirty="0" smtClean="0"/>
              <a:t>From Paul Revere’s publication</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r>
              <a:rPr lang="en-US" dirty="0" smtClean="0"/>
              <a:t>Most of the Townshend Acts had been  repealed the same day as the Massacre.</a:t>
            </a:r>
          </a:p>
          <a:p>
            <a:r>
              <a:rPr lang="en-US" dirty="0" smtClean="0"/>
              <a:t>EXCEPT for the tax on tea.</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781800" cy="411162"/>
          </a:xfrm>
        </p:spPr>
        <p:txBody>
          <a:bodyPr>
            <a:normAutofit fontScale="90000"/>
          </a:bodyPr>
          <a:lstStyle/>
          <a:p>
            <a:endParaRPr lang="en-US" dirty="0"/>
          </a:p>
        </p:txBody>
      </p:sp>
      <p:sp>
        <p:nvSpPr>
          <p:cNvPr id="3" name="Content Placeholder 2"/>
          <p:cNvSpPr>
            <a:spLocks noGrp="1"/>
          </p:cNvSpPr>
          <p:nvPr>
            <p:ph idx="1"/>
          </p:nvPr>
        </p:nvSpPr>
        <p:spPr>
          <a:xfrm>
            <a:off x="457200" y="990600"/>
            <a:ext cx="7467600" cy="5135563"/>
          </a:xfrm>
        </p:spPr>
        <p:txBody>
          <a:bodyPr/>
          <a:lstStyle/>
          <a:p>
            <a:r>
              <a:rPr lang="en-US" dirty="0" smtClean="0"/>
              <a:t>1. Lack of cooperation between the Colonies in their struggles with the French.</a:t>
            </a:r>
          </a:p>
          <a:p>
            <a:pPr lvl="1"/>
            <a:r>
              <a:rPr lang="en-US" dirty="0" smtClean="0"/>
              <a:t>Failure of the Albany Conference 1754</a:t>
            </a:r>
          </a:p>
          <a:p>
            <a:pPr lvl="1"/>
            <a:r>
              <a:rPr lang="en-US" dirty="0" smtClean="0"/>
              <a:t>Conference was called to mount a unified  response to the conflict with France.</a:t>
            </a:r>
          </a:p>
          <a:p>
            <a:pPr lvl="1"/>
            <a:r>
              <a:rPr lang="en-US" dirty="0" smtClean="0"/>
              <a:t>Iroquois delegation walked out because the colonists wouldn’t agree to stop taking land.</a:t>
            </a:r>
          </a:p>
          <a:p>
            <a:pPr lvl="1"/>
            <a:r>
              <a:rPr lang="en-US" dirty="0" smtClean="0"/>
              <a:t>Colonies rejected Ben Franklin’s Plan of Union.</a:t>
            </a:r>
          </a:p>
          <a:p>
            <a:pPr lvl="1"/>
            <a:endParaRPr lang="en-US"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1" y="1295400"/>
            <a:ext cx="7010399" cy="3785652"/>
          </a:xfrm>
          <a:prstGeom prst="rect">
            <a:avLst/>
          </a:prstGeom>
          <a:noFill/>
        </p:spPr>
        <p:txBody>
          <a:bodyPr wrap="square" rtlCol="0">
            <a:spAutoFit/>
          </a:bodyPr>
          <a:lstStyle/>
          <a:p>
            <a:r>
              <a:rPr lang="en-US" sz="4800" dirty="0" smtClean="0"/>
              <a:t>What steps did Britain take to punish Massachusetts for the colonists’ acts of resistance?</a:t>
            </a:r>
            <a:endParaRPr lang="en-US" sz="4800"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858000" cy="411162"/>
          </a:xfrm>
        </p:spPr>
        <p:txBody>
          <a:bodyPr>
            <a:normAutofit fontScale="90000"/>
          </a:bodyPr>
          <a:lstStyle/>
          <a:p>
            <a:endParaRPr lang="en-US" dirty="0"/>
          </a:p>
        </p:txBody>
      </p:sp>
      <p:sp>
        <p:nvSpPr>
          <p:cNvPr id="3" name="Content Placeholder 2"/>
          <p:cNvSpPr>
            <a:spLocks noGrp="1"/>
          </p:cNvSpPr>
          <p:nvPr>
            <p:ph idx="1"/>
          </p:nvPr>
        </p:nvSpPr>
        <p:spPr>
          <a:xfrm>
            <a:off x="457200" y="914400"/>
            <a:ext cx="7467600" cy="5211763"/>
          </a:xfrm>
        </p:spPr>
        <p:txBody>
          <a:bodyPr/>
          <a:lstStyle/>
          <a:p>
            <a:r>
              <a:rPr lang="en-US" dirty="0" smtClean="0"/>
              <a:t>The Tea Act – cheap tea with a small tax</a:t>
            </a:r>
          </a:p>
          <a:p>
            <a:r>
              <a:rPr lang="en-US" dirty="0" smtClean="0"/>
              <a:t>Intolerable Acts</a:t>
            </a:r>
          </a:p>
          <a:p>
            <a:pPr lvl="1"/>
            <a:r>
              <a:rPr lang="en-US" dirty="0" smtClean="0"/>
              <a:t>No load/unload in Boston Harbor</a:t>
            </a:r>
          </a:p>
          <a:p>
            <a:pPr lvl="1"/>
            <a:r>
              <a:rPr lang="en-US" dirty="0" smtClean="0"/>
              <a:t>Nullified Massachusetts charter</a:t>
            </a:r>
          </a:p>
          <a:p>
            <a:pPr lvl="1"/>
            <a:r>
              <a:rPr lang="en-US" dirty="0" smtClean="0"/>
              <a:t>British governor in control of local </a:t>
            </a:r>
            <a:r>
              <a:rPr lang="en-US" dirty="0" err="1" smtClean="0"/>
              <a:t>gov’t</a:t>
            </a:r>
            <a:r>
              <a:rPr lang="en-US" dirty="0" smtClean="0"/>
              <a:t>.</a:t>
            </a:r>
          </a:p>
          <a:p>
            <a:pPr lvl="1"/>
            <a:r>
              <a:rPr lang="en-US" dirty="0" smtClean="0"/>
              <a:t>Protected British officials in court</a:t>
            </a:r>
          </a:p>
          <a:p>
            <a:pPr lvl="1"/>
            <a:r>
              <a:rPr lang="en-US" dirty="0" smtClean="0"/>
              <a:t>Made colonists quarter troops</a:t>
            </a:r>
          </a:p>
          <a:p>
            <a:r>
              <a:rPr lang="en-US" dirty="0" smtClean="0"/>
              <a:t>Quebec Act</a:t>
            </a:r>
          </a:p>
          <a:p>
            <a:pPr lvl="1"/>
            <a:r>
              <a:rPr lang="en-US" dirty="0" smtClean="0"/>
              <a:t>Catholic official religion of Quebec</a:t>
            </a:r>
          </a:p>
          <a:p>
            <a:pPr lvl="1"/>
            <a:r>
              <a:rPr lang="en-US" dirty="0" smtClean="0"/>
              <a:t>Feudal land laws</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Response to the Tea Act</a:t>
            </a:r>
            <a:endParaRPr lang="en-US" dirty="0"/>
          </a:p>
        </p:txBody>
      </p:sp>
      <p:sp>
        <p:nvSpPr>
          <p:cNvPr id="3" name="Content Placeholder 2"/>
          <p:cNvSpPr>
            <a:spLocks noGrp="1"/>
          </p:cNvSpPr>
          <p:nvPr>
            <p:ph idx="1"/>
          </p:nvPr>
        </p:nvSpPr>
        <p:spPr/>
        <p:txBody>
          <a:bodyPr>
            <a:normAutofit/>
          </a:bodyPr>
          <a:lstStyle/>
          <a:p>
            <a:r>
              <a:rPr lang="en-US" dirty="0" smtClean="0"/>
              <a:t>Colonies began to unify in resistance against Britain.</a:t>
            </a:r>
          </a:p>
          <a:p>
            <a:r>
              <a:rPr lang="en-US" dirty="0" smtClean="0"/>
              <a:t>Committees of Correspondence</a:t>
            </a:r>
          </a:p>
          <a:p>
            <a:pPr lvl="1">
              <a:lnSpc>
                <a:spcPct val="90000"/>
              </a:lnSpc>
            </a:pPr>
            <a:r>
              <a:rPr lang="en-US" dirty="0" smtClean="0">
                <a:cs typeface="Times" charset="0"/>
              </a:rPr>
              <a:t>share information</a:t>
            </a:r>
            <a:endParaRPr lang="en-US" dirty="0" smtClean="0"/>
          </a:p>
          <a:p>
            <a:pPr lvl="1">
              <a:lnSpc>
                <a:spcPct val="90000"/>
              </a:lnSpc>
            </a:pPr>
            <a:r>
              <a:rPr lang="en-US" dirty="0" smtClean="0">
                <a:cs typeface="Times" charset="0"/>
              </a:rPr>
              <a:t>shape public opinion; and</a:t>
            </a:r>
            <a:endParaRPr lang="en-US" dirty="0" smtClean="0"/>
          </a:p>
          <a:p>
            <a:pPr lvl="1">
              <a:lnSpc>
                <a:spcPct val="90000"/>
              </a:lnSpc>
            </a:pPr>
            <a:r>
              <a:rPr lang="en-US" dirty="0" smtClean="0">
                <a:cs typeface="Times" charset="0"/>
              </a:rPr>
              <a:t>build cooperation among the colonies.</a:t>
            </a:r>
            <a:endParaRPr lang="en-US" dirty="0" smtClean="0"/>
          </a:p>
          <a:p>
            <a:r>
              <a:rPr lang="en-US" i="1" dirty="0" smtClean="0"/>
              <a:t>Boston Pamphlet</a:t>
            </a:r>
          </a:p>
          <a:p>
            <a:r>
              <a:rPr lang="en-US" dirty="0" smtClean="0"/>
              <a:t>Boston Tea Party, December 16, 1773</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Lexington &amp; Concord</a:t>
            </a:r>
            <a:endParaRPr lang="en-US" dirty="0"/>
          </a:p>
        </p:txBody>
      </p:sp>
      <p:sp>
        <p:nvSpPr>
          <p:cNvPr id="3" name="Content Placeholder 2"/>
          <p:cNvSpPr>
            <a:spLocks noGrp="1"/>
          </p:cNvSpPr>
          <p:nvPr>
            <p:ph sz="half" idx="1"/>
          </p:nvPr>
        </p:nvSpPr>
        <p:spPr/>
        <p:txBody>
          <a:bodyPr/>
          <a:lstStyle/>
          <a:p>
            <a:r>
              <a:rPr lang="en-US" dirty="0" smtClean="0"/>
              <a:t>British decide to take military action</a:t>
            </a:r>
          </a:p>
          <a:p>
            <a:r>
              <a:rPr lang="en-US" dirty="0" smtClean="0"/>
              <a:t>Try to capture colonial munitions</a:t>
            </a:r>
          </a:p>
          <a:p>
            <a:r>
              <a:rPr lang="en-US" dirty="0" smtClean="0"/>
              <a:t>Fighting breaks out</a:t>
            </a:r>
            <a:endParaRPr lang="en-US" dirty="0"/>
          </a:p>
        </p:txBody>
      </p:sp>
      <p:pic>
        <p:nvPicPr>
          <p:cNvPr id="5" name="Picture 7"/>
          <p:cNvPicPr>
            <a:picLocks noGrp="1" noChangeAspect="1" noChangeArrowheads="1"/>
          </p:cNvPicPr>
          <p:nvPr>
            <p:ph sz="half" idx="2"/>
          </p:nvPr>
        </p:nvPicPr>
        <p:blipFill>
          <a:blip r:embed="rId2" cstate="print"/>
          <a:srcRect/>
          <a:stretch>
            <a:fillRect/>
          </a:stretch>
        </p:blipFill>
        <p:spPr bwMode="auto">
          <a:xfrm>
            <a:off x="4037085" y="1981200"/>
            <a:ext cx="4421116" cy="3200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2" cstate="print"/>
          <a:srcRect/>
          <a:stretch>
            <a:fillRect/>
          </a:stretch>
        </p:blipFill>
        <p:spPr bwMode="auto">
          <a:xfrm>
            <a:off x="2743200" y="152400"/>
            <a:ext cx="6240463" cy="4495800"/>
          </a:xfrm>
          <a:prstGeom prst="rect">
            <a:avLst/>
          </a:prstGeom>
          <a:noFill/>
          <a:ln w="9525">
            <a:noFill/>
            <a:miter lim="800000"/>
            <a:headEnd/>
            <a:tailEnd/>
          </a:ln>
        </p:spPr>
      </p:pic>
      <p:sp>
        <p:nvSpPr>
          <p:cNvPr id="4" name="TextBox 3"/>
          <p:cNvSpPr txBox="1"/>
          <p:nvPr/>
        </p:nvSpPr>
        <p:spPr>
          <a:xfrm>
            <a:off x="381000" y="4572000"/>
            <a:ext cx="6629399" cy="2031325"/>
          </a:xfrm>
          <a:prstGeom prst="rect">
            <a:avLst/>
          </a:prstGeom>
          <a:noFill/>
        </p:spPr>
        <p:txBody>
          <a:bodyPr wrap="square" rtlCol="0">
            <a:spAutoFit/>
          </a:bodyPr>
          <a:lstStyle/>
          <a:p>
            <a:r>
              <a:rPr lang="en-US" sz="1400" dirty="0" smtClean="0">
                <a:latin typeface="Arial" charset="0"/>
                <a:cs typeface="Arial" charset="0"/>
              </a:rPr>
              <a:t>British soldiers fire upon Massachusetts militia at Lexington, the first of four hand-colored engravings included in Amos Doolittle’s </a:t>
            </a:r>
            <a:r>
              <a:rPr lang="en-US" sz="1400" i="1" dirty="0" smtClean="0">
                <a:latin typeface="Arial" charset="0"/>
                <a:cs typeface="Arial" charset="0"/>
              </a:rPr>
              <a:t>View of the Battle of Lexington and Concord </a:t>
            </a:r>
            <a:r>
              <a:rPr lang="en-US" sz="1400" dirty="0" smtClean="0">
                <a:latin typeface="Arial" charset="0"/>
                <a:cs typeface="Arial" charset="0"/>
              </a:rPr>
              <a:t>(1775). It is the only contemporary pictorial record of the events of April 19, 1775, from an American point of view. Doolittle, a Connecticut silversmith, traveled to the site of the conflict in the weeks afterward, and his engravings are based on first-hand observation. Important buildings, individuals, or groups of people are keyed to a legend that explains what is  happening. Doolittle intended his prints to be informative in the same sense as a photograph in a modern newspaper.</a:t>
            </a:r>
            <a:endParaRPr lang="en-US" sz="1400" dirty="0">
              <a:latin typeface="Arial" charset="0"/>
              <a:cs typeface="Arial"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Colonists Unify</a:t>
            </a:r>
            <a:endParaRPr lang="en-US" dirty="0"/>
          </a:p>
        </p:txBody>
      </p:sp>
      <p:sp>
        <p:nvSpPr>
          <p:cNvPr id="3" name="Content Placeholder 2"/>
          <p:cNvSpPr>
            <a:spLocks noGrp="1"/>
          </p:cNvSpPr>
          <p:nvPr>
            <p:ph idx="1"/>
          </p:nvPr>
        </p:nvSpPr>
        <p:spPr/>
        <p:txBody>
          <a:bodyPr/>
          <a:lstStyle/>
          <a:p>
            <a:r>
              <a:rPr lang="en-US" dirty="0" smtClean="0"/>
              <a:t>First Continental Congress September 1774</a:t>
            </a:r>
          </a:p>
          <a:p>
            <a:pPr lvl="1"/>
            <a:r>
              <a:rPr lang="en-US" dirty="0" err="1" smtClean="0"/>
              <a:t>Adamses</a:t>
            </a:r>
            <a:r>
              <a:rPr lang="en-US" dirty="0" smtClean="0"/>
              <a:t>, Patrick Henry, George Washington, Christopher Gadsden, John Dickinson, Joseph Galloway, John Jay, etc.</a:t>
            </a:r>
          </a:p>
          <a:p>
            <a:pPr lvl="1"/>
            <a:r>
              <a:rPr lang="en-US" dirty="0" smtClean="0"/>
              <a:t>Their Committees of Observation took over the duties of local government.</a:t>
            </a:r>
          </a:p>
          <a:p>
            <a:pPr lvl="1"/>
            <a:r>
              <a:rPr lang="en-US" dirty="0" smtClean="0"/>
              <a:t>Organized militia companies</a:t>
            </a:r>
          </a:p>
          <a:p>
            <a:pPr lvl="1"/>
            <a:r>
              <a:rPr lang="en-US" dirty="0" smtClean="0"/>
              <a:t>People began to refer to the colonies as the American “states.”</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143000" y="1600200"/>
            <a:ext cx="7239000" cy="3046988"/>
          </a:xfrm>
          <a:prstGeom prst="rect">
            <a:avLst/>
          </a:prstGeom>
          <a:noFill/>
        </p:spPr>
        <p:txBody>
          <a:bodyPr wrap="square" rtlCol="0">
            <a:spAutoFit/>
          </a:bodyPr>
          <a:lstStyle/>
          <a:p>
            <a:r>
              <a:rPr lang="en-US" sz="4800" dirty="0" smtClean="0"/>
              <a:t>Who made up the Second Continental Congress and why was it formed?</a:t>
            </a:r>
            <a:endParaRPr lang="en-US" sz="48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Continental Congress</a:t>
            </a:r>
            <a:endParaRPr lang="en-US" dirty="0"/>
          </a:p>
        </p:txBody>
      </p:sp>
      <p:sp>
        <p:nvSpPr>
          <p:cNvPr id="3" name="Content Placeholder 2"/>
          <p:cNvSpPr>
            <a:spLocks noGrp="1"/>
          </p:cNvSpPr>
          <p:nvPr>
            <p:ph sz="half" idx="1"/>
          </p:nvPr>
        </p:nvSpPr>
        <p:spPr/>
        <p:txBody>
          <a:bodyPr/>
          <a:lstStyle/>
          <a:p>
            <a:r>
              <a:rPr lang="en-US" dirty="0" smtClean="0"/>
              <a:t>Delegates sent from 12 colonies.</a:t>
            </a:r>
          </a:p>
          <a:p>
            <a:r>
              <a:rPr lang="en-US" dirty="0" smtClean="0"/>
              <a:t>Some from the First Continental Congress</a:t>
            </a:r>
          </a:p>
          <a:p>
            <a:r>
              <a:rPr lang="en-US" dirty="0" smtClean="0"/>
              <a:t>New – Thomas Jefferson</a:t>
            </a:r>
            <a:endParaRPr lang="en-US" dirty="0"/>
          </a:p>
        </p:txBody>
      </p:sp>
      <p:pic>
        <p:nvPicPr>
          <p:cNvPr id="5" name="Content Placeholder 4" descr="ThomasJefferson.jpg"/>
          <p:cNvPicPr>
            <a:picLocks noGrp="1" noChangeAspect="1"/>
          </p:cNvPicPr>
          <p:nvPr>
            <p:ph sz="half" idx="2"/>
          </p:nvPr>
        </p:nvPicPr>
        <p:blipFill>
          <a:blip r:embed="rId2" cstate="print"/>
          <a:stretch>
            <a:fillRect/>
          </a:stretch>
        </p:blipFill>
        <p:spPr>
          <a:xfrm>
            <a:off x="4508500" y="1793081"/>
            <a:ext cx="3175000" cy="4140200"/>
          </a:xfrm>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Continental Congress</a:t>
            </a:r>
            <a:endParaRPr lang="en-US" dirty="0"/>
          </a:p>
        </p:txBody>
      </p:sp>
      <p:sp>
        <p:nvSpPr>
          <p:cNvPr id="3" name="Content Placeholder 2"/>
          <p:cNvSpPr>
            <a:spLocks noGrp="1"/>
          </p:cNvSpPr>
          <p:nvPr>
            <p:ph idx="1"/>
          </p:nvPr>
        </p:nvSpPr>
        <p:spPr/>
        <p:txBody>
          <a:bodyPr/>
          <a:lstStyle/>
          <a:p>
            <a:r>
              <a:rPr lang="en-US" dirty="0" smtClean="0">
                <a:cs typeface="Arial" charset="0"/>
              </a:rPr>
              <a:t>The Second Continental Congress aimed to </a:t>
            </a:r>
            <a:r>
              <a:rPr lang="en-US" b="1" dirty="0" smtClean="0">
                <a:cs typeface="Arial" charset="0"/>
              </a:rPr>
              <a:t>organize the defense of the colonies.</a:t>
            </a:r>
            <a:endParaRPr lang="en-US" b="1" dirty="0" smtClean="0">
              <a:cs typeface="Times" charset="0"/>
            </a:endParaRPr>
          </a:p>
          <a:p>
            <a:r>
              <a:rPr lang="en-US" dirty="0" smtClean="0">
                <a:cs typeface="Arial" charset="0"/>
              </a:rPr>
              <a:t>The Congress designated the militia forces besieging Boston as the Continental Army and made George Washington commander-in-chief.</a:t>
            </a:r>
          </a:p>
          <a:p>
            <a:r>
              <a:rPr lang="en-US" dirty="0" smtClean="0">
                <a:cs typeface="Arial" charset="0"/>
              </a:rPr>
              <a:t>The Olive Branch Petition was written to prevent further hostilities.</a:t>
            </a:r>
            <a:endParaRPr lang="en-US" dirty="0" smtClean="0">
              <a:cs typeface="Times" charset="0"/>
            </a:endParaRPr>
          </a:p>
          <a:p>
            <a:endParaRPr lang="en-US"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Reaction from outsiders?</a:t>
            </a:r>
            <a:endParaRPr lang="en-US" dirty="0"/>
          </a:p>
        </p:txBody>
      </p:sp>
      <p:sp>
        <p:nvSpPr>
          <p:cNvPr id="3" name="Content Placeholder 2"/>
          <p:cNvSpPr>
            <a:spLocks noGrp="1"/>
          </p:cNvSpPr>
          <p:nvPr>
            <p:ph idx="1"/>
          </p:nvPr>
        </p:nvSpPr>
        <p:spPr/>
        <p:txBody>
          <a:bodyPr>
            <a:normAutofit/>
          </a:bodyPr>
          <a:lstStyle/>
          <a:p>
            <a:pPr>
              <a:lnSpc>
                <a:spcPct val="90000"/>
              </a:lnSpc>
            </a:pPr>
            <a:r>
              <a:rPr lang="en-US" dirty="0" smtClean="0">
                <a:cs typeface="Arial" charset="0"/>
              </a:rPr>
              <a:t>The </a:t>
            </a:r>
            <a:r>
              <a:rPr lang="en-US" dirty="0" smtClean="0">
                <a:cs typeface="Arial" charset="0"/>
              </a:rPr>
              <a:t>French Canadians did not support the rebellion. </a:t>
            </a:r>
            <a:endParaRPr lang="en-US" dirty="0" smtClean="0">
              <a:cs typeface="Times" charset="0"/>
            </a:endParaRPr>
          </a:p>
          <a:p>
            <a:pPr>
              <a:lnSpc>
                <a:spcPct val="90000"/>
              </a:lnSpc>
            </a:pPr>
            <a:r>
              <a:rPr lang="en-US" dirty="0" smtClean="0">
                <a:cs typeface="Arial" charset="0"/>
              </a:rPr>
              <a:t>Several British Caribbean islands did support the Continental </a:t>
            </a:r>
            <a:r>
              <a:rPr lang="en-US" dirty="0" smtClean="0">
                <a:cs typeface="Arial" charset="0"/>
              </a:rPr>
              <a:t>Congress, </a:t>
            </a:r>
            <a:r>
              <a:rPr lang="en-US" dirty="0" smtClean="0">
                <a:cs typeface="Arial" charset="0"/>
              </a:rPr>
              <a:t>but the British navy stopped any involvement.  </a:t>
            </a:r>
            <a:endParaRPr lang="en-US" dirty="0" smtClean="0">
              <a:cs typeface="Times" charset="0"/>
            </a:endParaRPr>
          </a:p>
          <a:p>
            <a:pPr>
              <a:lnSpc>
                <a:spcPct val="90000"/>
              </a:lnSpc>
            </a:pPr>
            <a:r>
              <a:rPr lang="en-US" dirty="0" smtClean="0">
                <a:cs typeface="Arial" charset="0"/>
              </a:rPr>
              <a:t>Spain adopted a neutral position officially, but secretly sought to help the Americans.</a:t>
            </a:r>
            <a:endParaRPr lang="en-US"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did the colonies reject the Plan of Union?</a:t>
            </a:r>
            <a:endParaRPr lang="en-US" dirty="0"/>
          </a:p>
        </p:txBody>
      </p:sp>
      <p:sp>
        <p:nvSpPr>
          <p:cNvPr id="3" name="Content Placeholder 2"/>
          <p:cNvSpPr>
            <a:spLocks noGrp="1"/>
          </p:cNvSpPr>
          <p:nvPr>
            <p:ph sz="half" idx="1"/>
          </p:nvPr>
        </p:nvSpPr>
        <p:spPr/>
        <p:txBody>
          <a:bodyPr>
            <a:normAutofit lnSpcReduction="10000"/>
          </a:bodyPr>
          <a:lstStyle/>
          <a:p>
            <a:r>
              <a:rPr lang="en-US" dirty="0" smtClean="0"/>
              <a:t>It would have created “one general government” for the colonies.</a:t>
            </a:r>
          </a:p>
          <a:p>
            <a:r>
              <a:rPr lang="en-US" dirty="0" smtClean="0"/>
              <a:t>President-General</a:t>
            </a:r>
          </a:p>
          <a:p>
            <a:r>
              <a:rPr lang="en-US" dirty="0" smtClean="0"/>
              <a:t>Grand Council</a:t>
            </a:r>
            <a:endParaRPr lang="en-US" dirty="0"/>
          </a:p>
        </p:txBody>
      </p:sp>
      <p:sp>
        <p:nvSpPr>
          <p:cNvPr id="4" name="Content Placeholder 3"/>
          <p:cNvSpPr>
            <a:spLocks noGrp="1"/>
          </p:cNvSpPr>
          <p:nvPr>
            <p:ph sz="half" idx="2"/>
          </p:nvPr>
        </p:nvSpPr>
        <p:spPr/>
        <p:txBody>
          <a:bodyPr>
            <a:normAutofit lnSpcReduction="10000"/>
          </a:bodyPr>
          <a:lstStyle/>
          <a:p>
            <a:r>
              <a:rPr lang="en-US" dirty="0" smtClean="0"/>
              <a:t>The colonies were all separate and different entities.</a:t>
            </a:r>
          </a:p>
          <a:p>
            <a:r>
              <a:rPr lang="en-US" dirty="0" smtClean="0"/>
              <a:t>None wanted to surrender sovereignty to a central government.</a:t>
            </a:r>
          </a:p>
          <a:p>
            <a:r>
              <a:rPr lang="en-US" dirty="0" smtClean="0"/>
              <a:t>The British government was a little afraid of this plan as well.</a:t>
            </a:r>
            <a:endParaRPr lang="en-US" dirty="0"/>
          </a:p>
        </p:txBody>
      </p:sp>
      <p:pic>
        <p:nvPicPr>
          <p:cNvPr id="5" name="Picture 4" descr="Benjamin Franklin.jpg"/>
          <p:cNvPicPr>
            <a:picLocks noChangeAspect="1"/>
          </p:cNvPicPr>
          <p:nvPr/>
        </p:nvPicPr>
        <p:blipFill>
          <a:blip r:embed="rId2" cstate="print"/>
          <a:stretch>
            <a:fillRect/>
          </a:stretch>
        </p:blipFill>
        <p:spPr>
          <a:xfrm>
            <a:off x="1371600" y="4114800"/>
            <a:ext cx="1905000" cy="2286000"/>
          </a:xfrm>
          <a:prstGeom prst="rect">
            <a:avLst/>
          </a:prstGeo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 for Independence</a:t>
            </a:r>
            <a:endParaRPr lang="en-US" dirty="0"/>
          </a:p>
        </p:txBody>
      </p:sp>
      <p:sp>
        <p:nvSpPr>
          <p:cNvPr id="3" name="Content Placeholder 2"/>
          <p:cNvSpPr>
            <a:spLocks noGrp="1"/>
          </p:cNvSpPr>
          <p:nvPr>
            <p:ph idx="1"/>
          </p:nvPr>
        </p:nvSpPr>
        <p:spPr/>
        <p:txBody>
          <a:bodyPr>
            <a:normAutofit/>
          </a:bodyPr>
          <a:lstStyle/>
          <a:p>
            <a:pPr>
              <a:lnSpc>
                <a:spcPct val="80000"/>
              </a:lnSpc>
            </a:pPr>
            <a:r>
              <a:rPr lang="en-US" sz="3200" dirty="0" smtClean="0">
                <a:cs typeface="Times" charset="0"/>
              </a:rPr>
              <a:t>Fighting </a:t>
            </a:r>
            <a:r>
              <a:rPr lang="en-US" sz="3200" dirty="0" smtClean="0">
                <a:cs typeface="Times" charset="0"/>
              </a:rPr>
              <a:t>in New </a:t>
            </a:r>
            <a:r>
              <a:rPr lang="en-US" sz="3200" dirty="0" smtClean="0">
                <a:cs typeface="Times" charset="0"/>
              </a:rPr>
              <a:t>England.</a:t>
            </a:r>
          </a:p>
          <a:p>
            <a:pPr>
              <a:lnSpc>
                <a:spcPct val="80000"/>
              </a:lnSpc>
            </a:pPr>
            <a:r>
              <a:rPr lang="en-US" sz="3200" dirty="0" smtClean="0">
                <a:cs typeface="Arial" charset="0"/>
              </a:rPr>
              <a:t>Unsuccessful attempt </a:t>
            </a:r>
            <a:r>
              <a:rPr lang="en-US" sz="3200" dirty="0" smtClean="0">
                <a:cs typeface="Arial" charset="0"/>
              </a:rPr>
              <a:t>to take Canada </a:t>
            </a:r>
            <a:r>
              <a:rPr lang="en-US" sz="3200" dirty="0" smtClean="0">
                <a:cs typeface="Arial" charset="0"/>
              </a:rPr>
              <a:t>-spring </a:t>
            </a:r>
            <a:r>
              <a:rPr lang="en-US" sz="3200" dirty="0" smtClean="0">
                <a:cs typeface="Arial" charset="0"/>
              </a:rPr>
              <a:t>of 1776. </a:t>
            </a:r>
            <a:endParaRPr lang="en-US" sz="3200" dirty="0" smtClean="0">
              <a:cs typeface="Times" charset="0"/>
            </a:endParaRPr>
          </a:p>
          <a:p>
            <a:pPr>
              <a:lnSpc>
                <a:spcPct val="80000"/>
              </a:lnSpc>
            </a:pPr>
            <a:r>
              <a:rPr lang="en-US" sz="3200" dirty="0" smtClean="0">
                <a:cs typeface="Arial" charset="0"/>
              </a:rPr>
              <a:t>British forced </a:t>
            </a:r>
            <a:r>
              <a:rPr lang="en-US" sz="3200" dirty="0" smtClean="0">
                <a:cs typeface="Arial" charset="0"/>
              </a:rPr>
              <a:t>out of Boston. </a:t>
            </a:r>
            <a:endParaRPr lang="en-US" sz="3200" dirty="0" smtClean="0">
              <a:cs typeface="Times" charset="0"/>
            </a:endParaRPr>
          </a:p>
          <a:p>
            <a:pPr>
              <a:lnSpc>
                <a:spcPct val="80000"/>
              </a:lnSpc>
            </a:pPr>
            <a:r>
              <a:rPr lang="en-US" sz="3200" dirty="0" smtClean="0">
                <a:cs typeface="Arial" charset="0"/>
              </a:rPr>
              <a:t>British efforts in the South </a:t>
            </a:r>
            <a:r>
              <a:rPr lang="en-US" sz="3200" dirty="0" smtClean="0">
                <a:cs typeface="Arial" charset="0"/>
              </a:rPr>
              <a:t>failed</a:t>
            </a:r>
            <a:r>
              <a:rPr lang="en-US" sz="3200" dirty="0" smtClean="0">
                <a:cs typeface="Arial" charset="0"/>
              </a:rPr>
              <a:t>.</a:t>
            </a:r>
          </a:p>
          <a:p>
            <a:pPr>
              <a:lnSpc>
                <a:spcPct val="80000"/>
              </a:lnSpc>
            </a:pPr>
            <a:r>
              <a:rPr lang="en-US" sz="3200" dirty="0" smtClean="0">
                <a:cs typeface="Arial" charset="0"/>
              </a:rPr>
              <a:t>King George III rejected the “Olive Branch Petition” and issued a proclamation declaring that the colonists were in open rebellion.</a:t>
            </a:r>
          </a:p>
          <a:p>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ich06_10.jpg                                                   0000FB2CPocket Drive 78 GB             BCB2D511:"/>
          <p:cNvPicPr>
            <a:picLocks noChangeAspect="1" noChangeArrowheads="1"/>
          </p:cNvPicPr>
          <p:nvPr/>
        </p:nvPicPr>
        <p:blipFill>
          <a:blip r:embed="rId2" cstate="print"/>
          <a:srcRect/>
          <a:stretch>
            <a:fillRect/>
          </a:stretch>
        </p:blipFill>
        <p:spPr bwMode="auto">
          <a:xfrm>
            <a:off x="609600" y="152400"/>
            <a:ext cx="7696200" cy="4724400"/>
          </a:xfrm>
          <a:prstGeom prst="rect">
            <a:avLst/>
          </a:prstGeom>
          <a:noFill/>
          <a:ln w="9525">
            <a:noFill/>
            <a:miter lim="800000"/>
            <a:headEnd/>
            <a:tailEnd/>
          </a:ln>
        </p:spPr>
      </p:pic>
      <p:sp>
        <p:nvSpPr>
          <p:cNvPr id="3" name="TextBox 2"/>
          <p:cNvSpPr txBox="1"/>
          <p:nvPr/>
        </p:nvSpPr>
        <p:spPr>
          <a:xfrm>
            <a:off x="609600" y="4876800"/>
            <a:ext cx="8077200" cy="1754326"/>
          </a:xfrm>
          <a:prstGeom prst="rect">
            <a:avLst/>
          </a:prstGeom>
          <a:noFill/>
        </p:spPr>
        <p:txBody>
          <a:bodyPr wrap="square" rtlCol="0">
            <a:spAutoFit/>
          </a:bodyPr>
          <a:lstStyle/>
          <a:p>
            <a:r>
              <a:rPr lang="en-US" altLang="en-US" dirty="0" smtClean="0">
                <a:solidFill>
                  <a:srgbClr val="000000"/>
                </a:solidFill>
                <a:latin typeface="Arial" charset="0"/>
              </a:rPr>
              <a:t>The Connecticut artist John Trumbull painted </a:t>
            </a:r>
            <a:r>
              <a:rPr lang="en-US" altLang="en-US" i="1" dirty="0" smtClean="0">
                <a:solidFill>
                  <a:srgbClr val="000000"/>
                </a:solidFill>
                <a:latin typeface="Arial" charset="0"/>
              </a:rPr>
              <a:t>The Battle of Bunker Hill </a:t>
            </a:r>
            <a:r>
              <a:rPr lang="en-US" altLang="en-US" dirty="0" smtClean="0">
                <a:solidFill>
                  <a:srgbClr val="000000"/>
                </a:solidFill>
                <a:latin typeface="Arial" charset="0"/>
              </a:rPr>
              <a:t>in 1785, the first of a series that earned him the informal title of “the Painter of the Revolution.” Trumbull was careful to research the details of his paintings, but composed them in the grand style of historical romance. In the early nineteenth century, he repainted this work and three other Revolutionary scenes for the rotunda of the Capitol in Washington, DC.</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 Turning Back</a:t>
            </a:r>
            <a:endParaRPr lang="en-US" dirty="0"/>
          </a:p>
        </p:txBody>
      </p:sp>
      <p:sp>
        <p:nvSpPr>
          <p:cNvPr id="3" name="Content Placeholder 2"/>
          <p:cNvSpPr>
            <a:spLocks noGrp="1"/>
          </p:cNvSpPr>
          <p:nvPr>
            <p:ph idx="1"/>
          </p:nvPr>
        </p:nvSpPr>
        <p:spPr/>
        <p:txBody>
          <a:bodyPr>
            <a:normAutofit/>
          </a:bodyPr>
          <a:lstStyle/>
          <a:p>
            <a:r>
              <a:rPr lang="en-US" sz="2800" dirty="0" smtClean="0">
                <a:cs typeface="Arial" charset="0"/>
              </a:rPr>
              <a:t>Spain and France opened trade with the colonies.</a:t>
            </a:r>
          </a:p>
          <a:p>
            <a:r>
              <a:rPr lang="en-US" sz="2800" dirty="0" smtClean="0">
                <a:cs typeface="Arial" charset="0"/>
              </a:rPr>
              <a:t>In </a:t>
            </a:r>
            <a:r>
              <a:rPr lang="en-US" sz="2800" i="1" dirty="0" smtClean="0">
                <a:cs typeface="Arial" charset="0"/>
              </a:rPr>
              <a:t>Common Sense</a:t>
            </a:r>
            <a:r>
              <a:rPr lang="en-US" sz="2800" dirty="0" smtClean="0">
                <a:cs typeface="Arial" charset="0"/>
              </a:rPr>
              <a:t>, Thomas Paine helped cut Americans’ emotional ties to Britain and the King.</a:t>
            </a:r>
          </a:p>
          <a:p>
            <a:pPr lvl="1"/>
            <a:r>
              <a:rPr lang="en-US" sz="2700" dirty="0" smtClean="0"/>
              <a:t>The “two ancient tyrannies” of aristocracy and monarchy were not appropriate for America. </a:t>
            </a:r>
          </a:p>
          <a:p>
            <a:pPr>
              <a:buNone/>
            </a:pP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Declaration of Independence</a:t>
            </a:r>
            <a:endParaRPr lang="en-US" dirty="0"/>
          </a:p>
        </p:txBody>
      </p:sp>
      <p:sp>
        <p:nvSpPr>
          <p:cNvPr id="3" name="Content Placeholder 2"/>
          <p:cNvSpPr>
            <a:spLocks noGrp="1"/>
          </p:cNvSpPr>
          <p:nvPr>
            <p:ph idx="1"/>
          </p:nvPr>
        </p:nvSpPr>
        <p:spPr/>
        <p:txBody>
          <a:bodyPr>
            <a:normAutofit lnSpcReduction="10000"/>
          </a:bodyPr>
          <a:lstStyle/>
          <a:p>
            <a:r>
              <a:rPr lang="en-US" sz="3200" dirty="0" smtClean="0"/>
              <a:t>The text of the Declaration of Independence was approved without dissent on July 4, 1776.</a:t>
            </a:r>
          </a:p>
          <a:p>
            <a:r>
              <a:rPr lang="en-US" sz="3200" dirty="0" smtClean="0"/>
              <a:t>The writers blamed King George III for the events leading up to the decision for Independence.</a:t>
            </a:r>
          </a:p>
          <a:p>
            <a:r>
              <a:rPr lang="en-US" sz="3200" dirty="0" smtClean="0"/>
              <a:t>They could be condemned as traitors and sentenced to death but they chose to sign.</a:t>
            </a:r>
          </a:p>
          <a:p>
            <a:endParaRPr lang="en-US" dirty="0"/>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Draft Committee: Jefferson, J. Adams, Franklin, Roger Sherman, Robert Livingston.</a:t>
            </a:r>
          </a:p>
          <a:p>
            <a:r>
              <a:rPr lang="en-US" dirty="0" smtClean="0"/>
              <a:t>Revision struck a long passage </a:t>
            </a:r>
            <a:r>
              <a:rPr lang="en-US" smtClean="0"/>
              <a:t>condemning slavery.</a:t>
            </a:r>
            <a:endParaRPr lang="en-US"/>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ch06_11.jpg                                                   0000FB2CPocket Drive 78 GB             BCB2D511:"/>
          <p:cNvPicPr>
            <a:picLocks noChangeAspect="1" noChangeArrowheads="1"/>
          </p:cNvPicPr>
          <p:nvPr/>
        </p:nvPicPr>
        <p:blipFill>
          <a:blip r:embed="rId2" cstate="print"/>
          <a:srcRect/>
          <a:stretch>
            <a:fillRect/>
          </a:stretch>
        </p:blipFill>
        <p:spPr bwMode="auto">
          <a:xfrm>
            <a:off x="381000" y="304800"/>
            <a:ext cx="4114800" cy="6172200"/>
          </a:xfrm>
          <a:prstGeom prst="rect">
            <a:avLst/>
          </a:prstGeom>
          <a:noFill/>
          <a:ln w="9525">
            <a:noFill/>
            <a:miter lim="800000"/>
            <a:headEnd/>
            <a:tailEnd/>
          </a:ln>
        </p:spPr>
      </p:pic>
      <p:sp>
        <p:nvSpPr>
          <p:cNvPr id="5" name="TextBox 4"/>
          <p:cNvSpPr txBox="1"/>
          <p:nvPr/>
        </p:nvSpPr>
        <p:spPr>
          <a:xfrm>
            <a:off x="4876800" y="609600"/>
            <a:ext cx="3352800" cy="4524315"/>
          </a:xfrm>
          <a:prstGeom prst="rect">
            <a:avLst/>
          </a:prstGeom>
          <a:noFill/>
        </p:spPr>
        <p:txBody>
          <a:bodyPr wrap="square" rtlCol="0">
            <a:spAutoFit/>
          </a:bodyPr>
          <a:lstStyle/>
          <a:p>
            <a:r>
              <a:rPr lang="en-US" altLang="en-US" i="1" dirty="0" smtClean="0">
                <a:solidFill>
                  <a:srgbClr val="000000"/>
                </a:solidFill>
                <a:latin typeface="Arial" charset="0"/>
              </a:rPr>
              <a:t>The Manner in Which the American Colonies Declared Themselves INDEPENDENT of the King of ENGLAN</a:t>
            </a:r>
            <a:r>
              <a:rPr lang="en-US" altLang="en-US" dirty="0" smtClean="0">
                <a:solidFill>
                  <a:srgbClr val="000000"/>
                </a:solidFill>
                <a:latin typeface="Arial" charset="0"/>
              </a:rPr>
              <a:t>D, a 1783 English print.</a:t>
            </a:r>
          </a:p>
          <a:p>
            <a:endParaRPr lang="en-US" altLang="en-US" dirty="0">
              <a:solidFill>
                <a:srgbClr val="000000"/>
              </a:solidFill>
              <a:latin typeface="Arial" charset="0"/>
            </a:endParaRPr>
          </a:p>
          <a:p>
            <a:r>
              <a:rPr lang="en-US" altLang="en-US" dirty="0" smtClean="0">
                <a:solidFill>
                  <a:srgbClr val="000000"/>
                </a:solidFill>
                <a:latin typeface="Arial" charset="0"/>
              </a:rPr>
              <a:t>Understanding that the coming struggle would require the steady support of ordinary people, in the Declaration of Independence, the upper-class men of the Continental Congress asserted the right of popular revolution and the great principle of human equality.</a:t>
            </a:r>
            <a:endParaRPr lang="en-US" altLang="en-US" dirty="0">
              <a:solidFill>
                <a:srgbClr val="000000"/>
              </a:solidFill>
              <a:latin typeface="Arial"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Equality &amp; Revolution</a:t>
            </a:r>
            <a:endParaRPr lang="en-US" dirty="0"/>
          </a:p>
        </p:txBody>
      </p:sp>
      <p:sp>
        <p:nvSpPr>
          <p:cNvPr id="3" name="Content Placeholder 2"/>
          <p:cNvSpPr>
            <a:spLocks noGrp="1"/>
          </p:cNvSpPr>
          <p:nvPr>
            <p:ph idx="1"/>
          </p:nvPr>
        </p:nvSpPr>
        <p:spPr/>
        <p:txBody>
          <a:bodyPr/>
          <a:lstStyle/>
          <a:p>
            <a:r>
              <a:rPr lang="en-US" dirty="0" smtClean="0"/>
              <a:t>The idea of equality inspired the poor as well as the wealthy, women as well as men, blacks as well as whites.</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Widespread Warfare</a:t>
            </a:r>
            <a:endParaRPr lang="en-US" dirty="0"/>
          </a:p>
        </p:txBody>
      </p:sp>
      <p:sp>
        <p:nvSpPr>
          <p:cNvPr id="5" name="Content Placeholder 4"/>
          <p:cNvSpPr>
            <a:spLocks noGrp="1"/>
          </p:cNvSpPr>
          <p:nvPr>
            <p:ph idx="1"/>
          </p:nvPr>
        </p:nvSpPr>
        <p:spPr/>
        <p:txBody>
          <a:bodyPr>
            <a:normAutofit lnSpcReduction="10000"/>
          </a:bodyPr>
          <a:lstStyle/>
          <a:p>
            <a:r>
              <a:rPr lang="en-US" dirty="0" smtClean="0"/>
              <a:t>Northern Atlantic Coast – Louisburg (“Gibraltar of the New World”)</a:t>
            </a:r>
          </a:p>
          <a:p>
            <a:pPr lvl="1"/>
            <a:r>
              <a:rPr lang="en-US" dirty="0" smtClean="0"/>
              <a:t>Captured by Brits in 1745</a:t>
            </a:r>
          </a:p>
          <a:p>
            <a:pPr lvl="1"/>
            <a:r>
              <a:rPr lang="en-US" dirty="0" smtClean="0"/>
              <a:t>Reclaimed by France in 1748</a:t>
            </a:r>
          </a:p>
          <a:p>
            <a:r>
              <a:rPr lang="en-US" dirty="0" smtClean="0"/>
              <a:t>Border region of new France and New York </a:t>
            </a:r>
          </a:p>
          <a:p>
            <a:pPr lvl="1"/>
            <a:r>
              <a:rPr lang="en-US" dirty="0" smtClean="0"/>
              <a:t>Canadians &amp; New Yorkers fight for Indian trade.</a:t>
            </a:r>
          </a:p>
          <a:p>
            <a:r>
              <a:rPr lang="en-US" dirty="0" smtClean="0"/>
              <a:t>Trans-Appalachian region along the Ohio River</a:t>
            </a:r>
          </a:p>
          <a:p>
            <a:endParaRPr lang="en-US" dirty="0" smtClean="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477000" cy="182562"/>
          </a:xfrm>
        </p:spPr>
        <p:txBody>
          <a:bodyPr>
            <a:normAutofit fontScale="90000"/>
          </a:bodyPr>
          <a:lstStyle/>
          <a:p>
            <a:endParaRPr lang="en-US" dirty="0"/>
          </a:p>
        </p:txBody>
      </p:sp>
      <p:pic>
        <p:nvPicPr>
          <p:cNvPr id="4" name="Content Placeholder 3" descr="Western Mediterranean Map.jpg"/>
          <p:cNvPicPr>
            <a:picLocks noGrp="1" noChangeAspect="1"/>
          </p:cNvPicPr>
          <p:nvPr>
            <p:ph idx="1"/>
          </p:nvPr>
        </p:nvPicPr>
        <p:blipFill>
          <a:blip r:embed="rId2" cstate="print"/>
          <a:stretch>
            <a:fillRect/>
          </a:stretch>
        </p:blipFill>
        <p:spPr>
          <a:xfrm>
            <a:off x="152400" y="685800"/>
            <a:ext cx="6119759" cy="4495800"/>
          </a:xfrm>
        </p:spPr>
      </p:pic>
      <p:sp>
        <p:nvSpPr>
          <p:cNvPr id="5" name="TextBox 4"/>
          <p:cNvSpPr txBox="1"/>
          <p:nvPr/>
        </p:nvSpPr>
        <p:spPr>
          <a:xfrm>
            <a:off x="1905000" y="5867400"/>
            <a:ext cx="1928733" cy="369332"/>
          </a:xfrm>
          <a:prstGeom prst="rect">
            <a:avLst/>
          </a:prstGeom>
          <a:noFill/>
        </p:spPr>
        <p:txBody>
          <a:bodyPr wrap="none" rtlCol="0">
            <a:spAutoFit/>
          </a:bodyPr>
          <a:lstStyle/>
          <a:p>
            <a:r>
              <a:rPr lang="en-US" dirty="0" smtClean="0"/>
              <a:t>Strait of Gibraltar</a:t>
            </a:r>
            <a:endParaRPr lang="en-US" dirty="0"/>
          </a:p>
        </p:txBody>
      </p:sp>
      <p:sp>
        <p:nvSpPr>
          <p:cNvPr id="6" name="TextBox 5"/>
          <p:cNvSpPr txBox="1"/>
          <p:nvPr/>
        </p:nvSpPr>
        <p:spPr>
          <a:xfrm>
            <a:off x="6400800" y="533401"/>
            <a:ext cx="2362200" cy="646331"/>
          </a:xfrm>
          <a:prstGeom prst="rect">
            <a:avLst/>
          </a:prstGeom>
          <a:noFill/>
        </p:spPr>
        <p:txBody>
          <a:bodyPr wrap="square" rtlCol="0">
            <a:spAutoFit/>
          </a:bodyPr>
          <a:lstStyle/>
          <a:p>
            <a:r>
              <a:rPr lang="en-US" dirty="0" smtClean="0"/>
              <a:t>See map p. 6-1 for comparison (p. 168)</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Primary focus of the war:</a:t>
            </a:r>
            <a:endParaRPr lang="en-US" dirty="0"/>
          </a:p>
        </p:txBody>
      </p:sp>
      <p:sp>
        <p:nvSpPr>
          <p:cNvPr id="3" name="Content Placeholder 2"/>
          <p:cNvSpPr>
            <a:spLocks noGrp="1"/>
          </p:cNvSpPr>
          <p:nvPr>
            <p:ph idx="1"/>
          </p:nvPr>
        </p:nvSpPr>
        <p:spPr/>
        <p:txBody>
          <a:bodyPr/>
          <a:lstStyle/>
          <a:p>
            <a:r>
              <a:rPr lang="en-US" dirty="0" smtClean="0"/>
              <a:t>Trans-Appalachian region along the Ohio </a:t>
            </a:r>
            <a:r>
              <a:rPr lang="en-US" dirty="0" smtClean="0"/>
              <a:t>River</a:t>
            </a:r>
          </a:p>
          <a:p>
            <a:pPr lvl="1"/>
            <a:r>
              <a:rPr lang="en-US" dirty="0" smtClean="0"/>
              <a:t>British back country settlers wanted the land.</a:t>
            </a:r>
          </a:p>
          <a:p>
            <a:pPr lvl="1"/>
            <a:r>
              <a:rPr lang="en-US" dirty="0" smtClean="0"/>
              <a:t>French were threatened by British encroachment on its territory.</a:t>
            </a:r>
          </a:p>
          <a:p>
            <a:pPr lvl="1"/>
            <a:r>
              <a:rPr lang="en-US" dirty="0" smtClean="0"/>
              <a:t>Became a refuge for Indians pushed off their land in the east.</a:t>
            </a:r>
          </a:p>
          <a:p>
            <a:pPr lvl="1"/>
            <a:r>
              <a:rPr lang="en-US" dirty="0" smtClean="0"/>
              <a:t>Indians tended to ally with the French, even though they weren’t thrilled with them either.</a:t>
            </a:r>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Skirmished in the Monongahela River.</a:t>
            </a:r>
          </a:p>
          <a:p>
            <a:r>
              <a:rPr lang="en-US" dirty="0" smtClean="0"/>
              <a:t>Result: British General Braddock defeated.</a:t>
            </a:r>
          </a:p>
          <a:p>
            <a:r>
              <a:rPr lang="en-US" dirty="0" smtClean="0"/>
              <a:t>Full-scale war breaks out between Britain and France in 1756.</a:t>
            </a:r>
          </a:p>
          <a:p>
            <a:r>
              <a:rPr lang="en-US" dirty="0" smtClean="0"/>
              <a:t>British were losing because the colonial troops refused to be bossed around by British commanders.</a:t>
            </a:r>
            <a:endParaRPr lang="en-US" dirty="0"/>
          </a:p>
        </p:txBody>
      </p:sp>
    </p:spTree>
  </p:cSld>
  <p:clrMapOvr>
    <a:masterClrMapping/>
  </p:clrMapOvr>
</p:sld>
</file>

<file path=ppt/theme/theme1.xml><?xml version="1.0" encoding="utf-8"?>
<a:theme xmlns:a="http://schemas.openxmlformats.org/drawingml/2006/main" name="Technic">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302</TotalTime>
  <Words>2244</Words>
  <Application>Microsoft Office PowerPoint</Application>
  <PresentationFormat>On-screen Show (4:3)</PresentationFormat>
  <Paragraphs>221</Paragraphs>
  <Slides>56</Slides>
  <Notes>0</Notes>
  <HiddenSlides>0</HiddenSlides>
  <MMClips>0</MMClips>
  <ScaleCrop>false</ScaleCrop>
  <HeadingPairs>
    <vt:vector size="4" baseType="variant">
      <vt:variant>
        <vt:lpstr>Theme</vt:lpstr>
      </vt:variant>
      <vt:variant>
        <vt:i4>1</vt:i4>
      </vt:variant>
      <vt:variant>
        <vt:lpstr>Slide Titles</vt:lpstr>
      </vt:variant>
      <vt:variant>
        <vt:i4>56</vt:i4>
      </vt:variant>
    </vt:vector>
  </HeadingPairs>
  <TitlesOfParts>
    <vt:vector size="57" baseType="lpstr">
      <vt:lpstr>Technic</vt:lpstr>
      <vt:lpstr>From Empire to Independence  1750-1776</vt:lpstr>
      <vt:lpstr>The Seven Years’ War in America</vt:lpstr>
      <vt:lpstr>Slide 3</vt:lpstr>
      <vt:lpstr>Slide 4</vt:lpstr>
      <vt:lpstr>Why did the colonies reject the Plan of Union?</vt:lpstr>
      <vt:lpstr>Widespread Warfare</vt:lpstr>
      <vt:lpstr>Slide 7</vt:lpstr>
      <vt:lpstr>Primary focus of the war:</vt:lpstr>
      <vt:lpstr>Slide 9</vt:lpstr>
      <vt:lpstr>Where “Cajuns” Come From</vt:lpstr>
      <vt:lpstr>Slide 11</vt:lpstr>
      <vt:lpstr>Conquest of Canada</vt:lpstr>
      <vt:lpstr>Slide 13</vt:lpstr>
      <vt:lpstr>Treaty of Paris 1763 - Results</vt:lpstr>
      <vt:lpstr>What did the Indians of the Ohio River area think of the Treaty of Paris?</vt:lpstr>
      <vt:lpstr>Effects on the Indians</vt:lpstr>
      <vt:lpstr>Pontiac’s Rebellion</vt:lpstr>
      <vt:lpstr>Royal Proclamation of 1763</vt:lpstr>
      <vt:lpstr>Slide 19</vt:lpstr>
      <vt:lpstr>Slide 20</vt:lpstr>
      <vt:lpstr>Slide 21</vt:lpstr>
      <vt:lpstr>Slide 22</vt:lpstr>
      <vt:lpstr>Slide 23</vt:lpstr>
      <vt:lpstr>Colonial Publications</vt:lpstr>
      <vt:lpstr>American Political Assumptions</vt:lpstr>
      <vt:lpstr>British Political Assumptions</vt:lpstr>
      <vt:lpstr>Stamp Act of 1765</vt:lpstr>
      <vt:lpstr>Slide 28</vt:lpstr>
      <vt:lpstr>Colonial Opposition</vt:lpstr>
      <vt:lpstr>Stamp Act Congress</vt:lpstr>
      <vt:lpstr>Repeal</vt:lpstr>
      <vt:lpstr>Slide 32</vt:lpstr>
      <vt:lpstr>Slide 33</vt:lpstr>
      <vt:lpstr>Townshend Revenue Acts</vt:lpstr>
      <vt:lpstr>Colonial Response - Objection</vt:lpstr>
      <vt:lpstr>Colonial Response - Action</vt:lpstr>
      <vt:lpstr>Boston Massacre 1770</vt:lpstr>
      <vt:lpstr>Slide 38</vt:lpstr>
      <vt:lpstr>Slide 39</vt:lpstr>
      <vt:lpstr>Slide 40</vt:lpstr>
      <vt:lpstr>Slide 41</vt:lpstr>
      <vt:lpstr>Response to the Tea Act</vt:lpstr>
      <vt:lpstr>Lexington &amp; Concord</vt:lpstr>
      <vt:lpstr>Slide 44</vt:lpstr>
      <vt:lpstr>Colonists Unify</vt:lpstr>
      <vt:lpstr>Slide 46</vt:lpstr>
      <vt:lpstr>Second Continental Congress</vt:lpstr>
      <vt:lpstr>Second Continental Congress</vt:lpstr>
      <vt:lpstr>Reaction from outsiders?</vt:lpstr>
      <vt:lpstr>War for Independence</vt:lpstr>
      <vt:lpstr>Slide 51</vt:lpstr>
      <vt:lpstr>No Turning Back</vt:lpstr>
      <vt:lpstr>Declaration of Independence</vt:lpstr>
      <vt:lpstr>Slide 54</vt:lpstr>
      <vt:lpstr>Slide 55</vt:lpstr>
      <vt:lpstr>Equality &amp; Revolution</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From Empire to Independence  1750-1776</dc:title>
  <dc:creator>Cotton Blossom</dc:creator>
  <cp:lastModifiedBy>Cotton Blossom</cp:lastModifiedBy>
  <cp:revision>57</cp:revision>
  <dcterms:created xsi:type="dcterms:W3CDTF">2011-09-11T17:31:13Z</dcterms:created>
  <dcterms:modified xsi:type="dcterms:W3CDTF">2011-09-11T22:33:43Z</dcterms:modified>
</cp:coreProperties>
</file>